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3D_F4D87D9A.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B7_972030EB.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B8_C5409A26.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3"/>
  </p:notesMasterIdLst>
  <p:sldIdLst>
    <p:sldId id="273" r:id="rId5"/>
    <p:sldId id="317" r:id="rId6"/>
    <p:sldId id="315" r:id="rId7"/>
    <p:sldId id="439" r:id="rId8"/>
    <p:sldId id="444" r:id="rId9"/>
    <p:sldId id="437" r:id="rId10"/>
    <p:sldId id="438" r:id="rId11"/>
    <p:sldId id="458" r:id="rId12"/>
    <p:sldId id="445" r:id="rId13"/>
    <p:sldId id="457" r:id="rId14"/>
    <p:sldId id="446" r:id="rId15"/>
    <p:sldId id="455" r:id="rId16"/>
    <p:sldId id="456" r:id="rId17"/>
    <p:sldId id="447" r:id="rId18"/>
    <p:sldId id="450" r:id="rId19"/>
    <p:sldId id="434" r:id="rId20"/>
    <p:sldId id="275" r:id="rId21"/>
    <p:sldId id="322" r:id="rId22"/>
    <p:sldId id="320" r:id="rId23"/>
    <p:sldId id="441" r:id="rId24"/>
    <p:sldId id="440" r:id="rId25"/>
    <p:sldId id="442" r:id="rId26"/>
    <p:sldId id="449" r:id="rId27"/>
    <p:sldId id="451" r:id="rId28"/>
    <p:sldId id="452" r:id="rId29"/>
    <p:sldId id="453" r:id="rId30"/>
    <p:sldId id="454" r:id="rId31"/>
    <p:sldId id="448" r:id="rId32"/>
  </p:sldIdLst>
  <p:sldSz cx="12192000" cy="6858000"/>
  <p:notesSz cx="6858000" cy="9144000"/>
  <p:embeddedFontLst>
    <p:embeddedFont>
      <p:font typeface="Integral CF" panose="020B0604020202020204" charset="0"/>
      <p:regular r:id="rId34"/>
    </p:embeddedFont>
    <p:embeddedFont>
      <p:font typeface="Integral CF Bold" panose="020B0604020202020204" charset="0"/>
      <p:bold r:id="rId35"/>
    </p:embeddedFont>
    <p:embeddedFont>
      <p:font typeface="Roboto" panose="02000000000000000000" pitchFamily="2" charset="0"/>
      <p:regular r:id="rId36"/>
      <p:bold r:id="rId37"/>
      <p:italic r:id="rId38"/>
      <p:boldItalic r:id="rId39"/>
    </p:embeddedFont>
    <p:embeddedFont>
      <p:font typeface="Source Sans Pro" panose="020B050303040302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2B836A-F4D6-D6DD-E960-AD5E040580E5}" name="Somya Iqbal" initials="SI" userId="S::siqbal5@ed.ac.uk::452bb4b8-7df4-48fc-bc7a-3eabb4889c8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IELIN Lucia" initials="ML" lastIdx="2" clrIdx="0">
    <p:extLst>
      <p:ext uri="{19B8F6BF-5375-455C-9EA6-DF929625EA0E}">
        <p15:presenceInfo xmlns:p15="http://schemas.microsoft.com/office/powerpoint/2012/main" userId="MICHIELIN Luc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5F"/>
    <a:srgbClr val="FD0E67"/>
    <a:srgbClr val="A7FF42"/>
    <a:srgbClr val="E6FB04"/>
    <a:srgbClr val="00CEC0"/>
    <a:srgbClr val="0E03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49CD7-9F78-9A1D-AF06-45901D55B1A6}" v="1420" dt="2025-11-20T16:51:49.927"/>
    <p1510:client id="{9FBA1216-0E11-3181-9CCA-7FA8BAB38AEC}" v="15" dt="2025-11-21T14:41:02.905"/>
    <p1510:client id="{B2F396F3-1399-46E0-3F9B-A4DA327D1054}" v="488" dt="2025-11-21T17:37:45.642"/>
    <p1510:client id="{B93400D6-CF8D-C1BA-90BE-A6F58847C2AD}" v="290" dt="2025-11-20T15:55:16.398"/>
    <p1510:client id="{BBF39E39-7B12-4192-7C82-A039F35C3FC9}" v="43" dt="2025-11-21T09:57:36.866"/>
    <p1510:client id="{F3AD5527-7951-A072-ADB0-4AAF94FF7F20}" v="522" dt="2025-11-20T14:08:51.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3D_F4D87D9A.xml><?xml version="1.0" encoding="utf-8"?>
<p188:cmLst xmlns:a="http://schemas.openxmlformats.org/drawingml/2006/main" xmlns:r="http://schemas.openxmlformats.org/officeDocument/2006/relationships" xmlns:p188="http://schemas.microsoft.com/office/powerpoint/2018/8/main">
  <p188:cm id="{7593CC77-5859-406F-9A47-1ED72D0A8192}" authorId="{592B836A-F4D6-D6DD-E960-AD5E040580E5}" created="2025-11-20T15:31:14.308">
    <ac:deMkLst xmlns:ac="http://schemas.microsoft.com/office/drawing/2013/main/command">
      <pc:docMk xmlns:pc="http://schemas.microsoft.com/office/powerpoint/2013/main/command"/>
      <pc:sldMk xmlns:pc="http://schemas.microsoft.com/office/powerpoint/2013/main/command" cId="4107828634" sldId="317"/>
      <ac:spMk id="10" creationId="{DEF53A1E-879D-4CC3-8968-AE8027E7DBE9}"/>
    </ac:deMkLst>
    <p188:txBody>
      <a:bodyPr/>
      <a:lstStyle/>
      <a:p>
        <a:r>
          <a:rPr lang="en-US"/>
          <a:t>Double check that this lines up with the 10 minute break addition to replace the 5 mins</a:t>
        </a:r>
      </a:p>
    </p188:txBody>
  </p188:cm>
</p188:cmLst>
</file>

<file path=ppt/comments/modernComment_1B7_972030EB.xml><?xml version="1.0" encoding="utf-8"?>
<p188:cmLst xmlns:a="http://schemas.openxmlformats.org/drawingml/2006/main" xmlns:r="http://schemas.openxmlformats.org/officeDocument/2006/relationships" xmlns:p188="http://schemas.microsoft.com/office/powerpoint/2018/8/main">
  <p188:cm id="{B40165EE-96B9-4ECC-892C-A698F8FC34FF}" authorId="{592B836A-F4D6-D6DD-E960-AD5E040580E5}" created="2025-11-20T15:42:14.017">
    <pc:sldMkLst xmlns:pc="http://schemas.microsoft.com/office/powerpoint/2013/main/command">
      <pc:docMk/>
      <pc:sldMk cId="2535469291" sldId="439"/>
    </pc:sldMkLst>
    <p188:txBody>
      <a:bodyPr/>
      <a:lstStyle/>
      <a:p>
        <a:r>
          <a:rPr lang="en-US"/>
          <a:t>See notes, depth or no for beginners?</a:t>
        </a:r>
      </a:p>
    </p188:txBody>
  </p188:cm>
</p188:cmLst>
</file>

<file path=ppt/comments/modernComment_1B8_C5409A26.xml><?xml version="1.0" encoding="utf-8"?>
<p188:cmLst xmlns:a="http://schemas.openxmlformats.org/drawingml/2006/main" xmlns:r="http://schemas.openxmlformats.org/officeDocument/2006/relationships" xmlns:p188="http://schemas.microsoft.com/office/powerpoint/2018/8/main">
  <p188:cm id="{941104B4-ACDF-42B3-B4ED-CF7F5966D1A5}" authorId="{592B836A-F4D6-D6DD-E960-AD5E040580E5}" created="2025-11-20T15:31:36.700">
    <ac:deMkLst xmlns:ac="http://schemas.microsoft.com/office/drawing/2013/main/command">
      <pc:docMk xmlns:pc="http://schemas.microsoft.com/office/powerpoint/2013/main/command"/>
      <pc:sldMk xmlns:pc="http://schemas.microsoft.com/office/powerpoint/2013/main/command" cId="3309345318" sldId="440"/>
      <ac:spMk id="12" creationId="{549FD822-EB6F-4715-80EC-0B0F27FAD4A9}"/>
    </ac:deMkLst>
    <p188:txBody>
      <a:bodyPr/>
      <a:lstStyle/>
      <a:p>
        <a:r>
          <a:rPr lang="en-US"/>
          <a:t>Double check that 10 minute break fits with remaining tasks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3E376-DCEC-4E32-8E5C-951527E1D3FC}" type="datetimeFigureOut">
              <a:rPr lang="en-GB" smtClean="0"/>
              <a:t>21/11/2025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98987-9F69-40EE-8450-32CA8752F432}" type="slidenum">
              <a:rPr lang="en-GB" smtClean="0"/>
              <a:t>‹#›</a:t>
            </a:fld>
            <a:endParaRPr lang="en-GB"/>
          </a:p>
        </p:txBody>
      </p:sp>
    </p:spTree>
    <p:extLst>
      <p:ext uri="{BB962C8B-B14F-4D97-AF65-F5344CB8AC3E}">
        <p14:creationId xmlns:p14="http://schemas.microsoft.com/office/powerpoint/2010/main" val="2380595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from SI and Alex , introduce </a:t>
            </a:r>
            <a:r>
              <a:rPr lang="en-GB" err="1"/>
              <a:t>Aybuke</a:t>
            </a:r>
            <a:r>
              <a:rPr lang="en-GB"/>
              <a:t> who will be helping too---- SI to talk through the introduction</a:t>
            </a:r>
          </a:p>
        </p:txBody>
      </p:sp>
      <p:sp>
        <p:nvSpPr>
          <p:cNvPr id="4" name="Slide Number Placeholder 3"/>
          <p:cNvSpPr>
            <a:spLocks noGrp="1"/>
          </p:cNvSpPr>
          <p:nvPr>
            <p:ph type="sldNum" sz="quarter" idx="5"/>
          </p:nvPr>
        </p:nvSpPr>
        <p:spPr/>
        <p:txBody>
          <a:bodyPr/>
          <a:lstStyle/>
          <a:p>
            <a:fld id="{9B998987-9F69-40EE-8450-32CA8752F432}" type="slidenum">
              <a:rPr lang="en-GB" smtClean="0"/>
              <a:t>1</a:t>
            </a:fld>
            <a:endParaRPr lang="en-GB"/>
          </a:p>
        </p:txBody>
      </p:sp>
    </p:spTree>
    <p:extLst>
      <p:ext uri="{BB962C8B-B14F-4D97-AF65-F5344CB8AC3E}">
        <p14:creationId xmlns:p14="http://schemas.microsoft.com/office/powerpoint/2010/main" val="1258484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E99FD-F3D2-DCEA-3FF7-644BACAB0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1C115-0BAC-599E-D0F8-A5FA8FF55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594146-5DAC-8F49-1A42-921D53CA394B}"/>
              </a:ext>
            </a:extLst>
          </p:cNvPr>
          <p:cNvSpPr>
            <a:spLocks noGrp="1"/>
          </p:cNvSpPr>
          <p:nvPr>
            <p:ph type="body" idx="1"/>
          </p:nvPr>
        </p:nvSpPr>
        <p:spPr/>
        <p:txBody>
          <a:bodyPr/>
          <a:lstStyle/>
          <a:p>
            <a:r>
              <a:rPr lang="en-GB"/>
              <a:t>SI – use of documentation and why well documented APIs prove useful for research applications in particular.</a:t>
            </a:r>
          </a:p>
        </p:txBody>
      </p:sp>
      <p:sp>
        <p:nvSpPr>
          <p:cNvPr id="4" name="Slide Number Placeholder 3">
            <a:extLst>
              <a:ext uri="{FF2B5EF4-FFF2-40B4-BE49-F238E27FC236}">
                <a16:creationId xmlns:a16="http://schemas.microsoft.com/office/drawing/2014/main" id="{A20DC0E4-9BFE-3D57-8B05-BFAD6196D6F6}"/>
              </a:ext>
            </a:extLst>
          </p:cNvPr>
          <p:cNvSpPr>
            <a:spLocks noGrp="1"/>
          </p:cNvSpPr>
          <p:nvPr>
            <p:ph type="sldNum" sz="quarter" idx="10"/>
          </p:nvPr>
        </p:nvSpPr>
        <p:spPr/>
        <p:txBody>
          <a:bodyPr/>
          <a:lstStyle/>
          <a:p>
            <a:fld id="{8A6A10D0-20D9-4461-9337-5FE1B4A402F6}" type="slidenum">
              <a:rPr lang="en-GB" smtClean="0"/>
              <a:t>10</a:t>
            </a:fld>
            <a:endParaRPr lang="en-GB"/>
          </a:p>
        </p:txBody>
      </p:sp>
    </p:spTree>
    <p:extLst>
      <p:ext uri="{BB962C8B-B14F-4D97-AF65-F5344CB8AC3E}">
        <p14:creationId xmlns:p14="http://schemas.microsoft.com/office/powerpoint/2010/main" val="1927548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a:t>
            </a:r>
          </a:p>
        </p:txBody>
      </p:sp>
      <p:sp>
        <p:nvSpPr>
          <p:cNvPr id="4" name="Slide Number Placeholder 3"/>
          <p:cNvSpPr>
            <a:spLocks noGrp="1"/>
          </p:cNvSpPr>
          <p:nvPr>
            <p:ph type="sldNum" sz="quarter" idx="10"/>
          </p:nvPr>
        </p:nvSpPr>
        <p:spPr/>
        <p:txBody>
          <a:bodyPr/>
          <a:lstStyle/>
          <a:p>
            <a:fld id="{8A6A10D0-20D9-4461-9337-5FE1B4A402F6}" type="slidenum">
              <a:rPr lang="en-GB" smtClean="0"/>
              <a:t>11</a:t>
            </a:fld>
            <a:endParaRPr lang="en-GB"/>
          </a:p>
        </p:txBody>
      </p:sp>
    </p:spTree>
    <p:extLst>
      <p:ext uri="{BB962C8B-B14F-4D97-AF65-F5344CB8AC3E}">
        <p14:creationId xmlns:p14="http://schemas.microsoft.com/office/powerpoint/2010/main" val="49453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32C5-ECFC-1652-C1F2-16EAE6657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ED323-503D-159E-B718-CD23B03B4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BE39F-B673-7C15-B3CE-8484238B26D0}"/>
              </a:ext>
            </a:extLst>
          </p:cNvPr>
          <p:cNvSpPr>
            <a:spLocks noGrp="1"/>
          </p:cNvSpPr>
          <p:nvPr>
            <p:ph type="body" idx="1"/>
          </p:nvPr>
        </p:nvSpPr>
        <p:spPr/>
        <p:txBody>
          <a:bodyPr/>
          <a:lstStyle/>
          <a:p>
            <a:r>
              <a:rPr lang="en-GB"/>
              <a:t>SI</a:t>
            </a:r>
          </a:p>
        </p:txBody>
      </p:sp>
      <p:sp>
        <p:nvSpPr>
          <p:cNvPr id="4" name="Slide Number Placeholder 3">
            <a:extLst>
              <a:ext uri="{FF2B5EF4-FFF2-40B4-BE49-F238E27FC236}">
                <a16:creationId xmlns:a16="http://schemas.microsoft.com/office/drawing/2014/main" id="{9FDC8E40-C0C8-8722-F27F-040102C2B3E7}"/>
              </a:ext>
            </a:extLst>
          </p:cNvPr>
          <p:cNvSpPr>
            <a:spLocks noGrp="1"/>
          </p:cNvSpPr>
          <p:nvPr>
            <p:ph type="sldNum" sz="quarter" idx="10"/>
          </p:nvPr>
        </p:nvSpPr>
        <p:spPr/>
        <p:txBody>
          <a:bodyPr/>
          <a:lstStyle/>
          <a:p>
            <a:fld id="{8A6A10D0-20D9-4461-9337-5FE1B4A402F6}" type="slidenum">
              <a:rPr lang="en-GB" smtClean="0"/>
              <a:t>12</a:t>
            </a:fld>
            <a:endParaRPr lang="en-GB"/>
          </a:p>
        </p:txBody>
      </p:sp>
    </p:spTree>
    <p:extLst>
      <p:ext uri="{BB962C8B-B14F-4D97-AF65-F5344CB8AC3E}">
        <p14:creationId xmlns:p14="http://schemas.microsoft.com/office/powerpoint/2010/main" val="2211309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E2444-2525-BA37-D99B-7C35A21B3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20A18-DFD4-1912-28DE-C1C4C56CB0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D69FF5-7C9A-6B85-1FF3-F112D8EA6AA1}"/>
              </a:ext>
            </a:extLst>
          </p:cNvPr>
          <p:cNvSpPr>
            <a:spLocks noGrp="1"/>
          </p:cNvSpPr>
          <p:nvPr>
            <p:ph type="body" idx="1"/>
          </p:nvPr>
        </p:nvSpPr>
        <p:spPr/>
        <p:txBody>
          <a:bodyPr/>
          <a:lstStyle/>
          <a:p>
            <a:r>
              <a:rPr lang="en-GB"/>
              <a:t>SI</a:t>
            </a:r>
          </a:p>
        </p:txBody>
      </p:sp>
      <p:sp>
        <p:nvSpPr>
          <p:cNvPr id="4" name="Slide Number Placeholder 3">
            <a:extLst>
              <a:ext uri="{FF2B5EF4-FFF2-40B4-BE49-F238E27FC236}">
                <a16:creationId xmlns:a16="http://schemas.microsoft.com/office/drawing/2014/main" id="{0736F30D-92FE-99C3-B076-276D981172B6}"/>
              </a:ext>
            </a:extLst>
          </p:cNvPr>
          <p:cNvSpPr>
            <a:spLocks noGrp="1"/>
          </p:cNvSpPr>
          <p:nvPr>
            <p:ph type="sldNum" sz="quarter" idx="10"/>
          </p:nvPr>
        </p:nvSpPr>
        <p:spPr/>
        <p:txBody>
          <a:bodyPr/>
          <a:lstStyle/>
          <a:p>
            <a:fld id="{8A6A10D0-20D9-4461-9337-5FE1B4A402F6}" type="slidenum">
              <a:rPr lang="en-GB" smtClean="0"/>
              <a:t>13</a:t>
            </a:fld>
            <a:endParaRPr lang="en-GB"/>
          </a:p>
        </p:txBody>
      </p:sp>
    </p:spTree>
    <p:extLst>
      <p:ext uri="{BB962C8B-B14F-4D97-AF65-F5344CB8AC3E}">
        <p14:creationId xmlns:p14="http://schemas.microsoft.com/office/powerpoint/2010/main" val="3611569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a:t>
            </a:r>
          </a:p>
        </p:txBody>
      </p:sp>
      <p:sp>
        <p:nvSpPr>
          <p:cNvPr id="4" name="Slide Number Placeholder 3"/>
          <p:cNvSpPr>
            <a:spLocks noGrp="1"/>
          </p:cNvSpPr>
          <p:nvPr>
            <p:ph type="sldNum" sz="quarter" idx="10"/>
          </p:nvPr>
        </p:nvSpPr>
        <p:spPr/>
        <p:txBody>
          <a:bodyPr/>
          <a:lstStyle/>
          <a:p>
            <a:fld id="{8A6A10D0-20D9-4461-9337-5FE1B4A402F6}" type="slidenum">
              <a:rPr lang="en-GB" smtClean="0"/>
              <a:t>14</a:t>
            </a:fld>
            <a:endParaRPr lang="en-GB"/>
          </a:p>
        </p:txBody>
      </p:sp>
    </p:spTree>
    <p:extLst>
      <p:ext uri="{BB962C8B-B14F-4D97-AF65-F5344CB8AC3E}">
        <p14:creationId xmlns:p14="http://schemas.microsoft.com/office/powerpoint/2010/main" val="2575424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Alex to complete slide &amp; notes</a:t>
            </a:r>
          </a:p>
          <a:p>
            <a:endParaRPr lang="en-GB"/>
          </a:p>
        </p:txBody>
      </p:sp>
      <p:sp>
        <p:nvSpPr>
          <p:cNvPr id="4" name="Slide Number Placeholder 3"/>
          <p:cNvSpPr>
            <a:spLocks noGrp="1"/>
          </p:cNvSpPr>
          <p:nvPr>
            <p:ph type="sldNum" sz="quarter" idx="10"/>
          </p:nvPr>
        </p:nvSpPr>
        <p:spPr/>
        <p:txBody>
          <a:bodyPr/>
          <a:lstStyle/>
          <a:p>
            <a:fld id="{8A6A10D0-20D9-4461-9337-5FE1B4A402F6}" type="slidenum">
              <a:rPr lang="en-GB" smtClean="0"/>
              <a:t>15</a:t>
            </a:fld>
            <a:endParaRPr lang="en-GB"/>
          </a:p>
        </p:txBody>
      </p:sp>
    </p:spTree>
    <p:extLst>
      <p:ext uri="{BB962C8B-B14F-4D97-AF65-F5344CB8AC3E}">
        <p14:creationId xmlns:p14="http://schemas.microsoft.com/office/powerpoint/2010/main" val="131165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ALEX – 15 minutes demo – to complete slide as suited</a:t>
            </a:r>
          </a:p>
        </p:txBody>
      </p:sp>
      <p:sp>
        <p:nvSpPr>
          <p:cNvPr id="4" name="Slide Number Placeholder 3"/>
          <p:cNvSpPr>
            <a:spLocks noGrp="1"/>
          </p:cNvSpPr>
          <p:nvPr>
            <p:ph type="sldNum" sz="quarter" idx="10"/>
          </p:nvPr>
        </p:nvSpPr>
        <p:spPr/>
        <p:txBody>
          <a:bodyPr/>
          <a:lstStyle/>
          <a:p>
            <a:fld id="{8A6A10D0-20D9-4461-9337-5FE1B4A402F6}" type="slidenum">
              <a:rPr lang="en-GB" smtClean="0"/>
              <a:t>16</a:t>
            </a:fld>
            <a:endParaRPr lang="en-GB"/>
          </a:p>
        </p:txBody>
      </p:sp>
    </p:spTree>
    <p:extLst>
      <p:ext uri="{BB962C8B-B14F-4D97-AF65-F5344CB8AC3E}">
        <p14:creationId xmlns:p14="http://schemas.microsoft.com/office/powerpoint/2010/main" val="3643716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B998987-9F69-40EE-8450-32CA8752F432}" type="slidenum">
              <a:rPr lang="en-GB" smtClean="0"/>
              <a:t>17</a:t>
            </a:fld>
            <a:endParaRPr lang="en-GB"/>
          </a:p>
        </p:txBody>
      </p:sp>
    </p:spTree>
    <p:extLst>
      <p:ext uri="{BB962C8B-B14F-4D97-AF65-F5344CB8AC3E}">
        <p14:creationId xmlns:p14="http://schemas.microsoft.com/office/powerpoint/2010/main" val="1841937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a:cs typeface="Calibri"/>
              </a:rPr>
              <a:t>We go over next session exercise and practical – answer any questions</a:t>
            </a:r>
            <a:endParaRPr lang="en-GB"/>
          </a:p>
        </p:txBody>
      </p:sp>
      <p:sp>
        <p:nvSpPr>
          <p:cNvPr id="4" name="Slide Number Placeholder 3"/>
          <p:cNvSpPr>
            <a:spLocks noGrp="1"/>
          </p:cNvSpPr>
          <p:nvPr>
            <p:ph type="sldNum" sz="quarter" idx="5"/>
          </p:nvPr>
        </p:nvSpPr>
        <p:spPr/>
        <p:txBody>
          <a:bodyPr/>
          <a:lstStyle/>
          <a:p>
            <a:fld id="{9B998987-9F69-40EE-8450-32CA8752F432}" type="slidenum">
              <a:rPr lang="en-GB" smtClean="0"/>
              <a:t>18</a:t>
            </a:fld>
            <a:endParaRPr lang="en-GB"/>
          </a:p>
        </p:txBody>
      </p:sp>
    </p:spTree>
    <p:extLst>
      <p:ext uri="{BB962C8B-B14F-4D97-AF65-F5344CB8AC3E}">
        <p14:creationId xmlns:p14="http://schemas.microsoft.com/office/powerpoint/2010/main" val="4105932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from SI and Alex ---- SI to talk through the introduction</a:t>
            </a:r>
          </a:p>
        </p:txBody>
      </p:sp>
      <p:sp>
        <p:nvSpPr>
          <p:cNvPr id="4" name="Slide Number Placeholder 3"/>
          <p:cNvSpPr>
            <a:spLocks noGrp="1"/>
          </p:cNvSpPr>
          <p:nvPr>
            <p:ph type="sldNum" sz="quarter" idx="5"/>
          </p:nvPr>
        </p:nvSpPr>
        <p:spPr/>
        <p:txBody>
          <a:bodyPr/>
          <a:lstStyle/>
          <a:p>
            <a:fld id="{9B998987-9F69-40EE-8450-32CA8752F432}" type="slidenum">
              <a:rPr lang="en-GB" smtClean="0"/>
              <a:t>20</a:t>
            </a:fld>
            <a:endParaRPr lang="en-GB"/>
          </a:p>
        </p:txBody>
      </p:sp>
    </p:spTree>
    <p:extLst>
      <p:ext uri="{BB962C8B-B14F-4D97-AF65-F5344CB8AC3E}">
        <p14:creationId xmlns:p14="http://schemas.microsoft.com/office/powerpoint/2010/main" val="406268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 to talk</a:t>
            </a:r>
          </a:p>
        </p:txBody>
      </p:sp>
      <p:sp>
        <p:nvSpPr>
          <p:cNvPr id="4" name="Slide Number Placeholder 3"/>
          <p:cNvSpPr>
            <a:spLocks noGrp="1"/>
          </p:cNvSpPr>
          <p:nvPr>
            <p:ph type="sldNum" sz="quarter" idx="10"/>
          </p:nvPr>
        </p:nvSpPr>
        <p:spPr/>
        <p:txBody>
          <a:bodyPr/>
          <a:lstStyle/>
          <a:p>
            <a:fld id="{8A6A10D0-20D9-4461-9337-5FE1B4A402F6}" type="slidenum">
              <a:rPr lang="en-GB" smtClean="0"/>
              <a:t>2</a:t>
            </a:fld>
            <a:endParaRPr lang="en-GB"/>
          </a:p>
        </p:txBody>
      </p:sp>
    </p:spTree>
    <p:extLst>
      <p:ext uri="{BB962C8B-B14F-4D97-AF65-F5344CB8AC3E}">
        <p14:creationId xmlns:p14="http://schemas.microsoft.com/office/powerpoint/2010/main" val="281201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Alex – cover fundamentals remaining</a:t>
            </a:r>
          </a:p>
        </p:txBody>
      </p:sp>
      <p:sp>
        <p:nvSpPr>
          <p:cNvPr id="4" name="Slide Number Placeholder 3"/>
          <p:cNvSpPr>
            <a:spLocks noGrp="1"/>
          </p:cNvSpPr>
          <p:nvPr>
            <p:ph type="sldNum" sz="quarter" idx="5"/>
          </p:nvPr>
        </p:nvSpPr>
        <p:spPr/>
        <p:txBody>
          <a:bodyPr/>
          <a:lstStyle/>
          <a:p>
            <a:fld id="{9B998987-9F69-40EE-8450-32CA8752F432}" type="slidenum">
              <a:rPr lang="en-GB" smtClean="0"/>
              <a:t>22</a:t>
            </a:fld>
            <a:endParaRPr lang="en-GB"/>
          </a:p>
        </p:txBody>
      </p:sp>
    </p:spTree>
    <p:extLst>
      <p:ext uri="{BB962C8B-B14F-4D97-AF65-F5344CB8AC3E}">
        <p14:creationId xmlns:p14="http://schemas.microsoft.com/office/powerpoint/2010/main" val="1407570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B998987-9F69-40EE-8450-32CA8752F432}" type="slidenum">
              <a:rPr lang="en-GB" smtClean="0"/>
              <a:t>24</a:t>
            </a:fld>
            <a:endParaRPr lang="en-GB"/>
          </a:p>
        </p:txBody>
      </p:sp>
    </p:spTree>
    <p:extLst>
      <p:ext uri="{BB962C8B-B14F-4D97-AF65-F5344CB8AC3E}">
        <p14:creationId xmlns:p14="http://schemas.microsoft.com/office/powerpoint/2010/main" val="2466029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B998987-9F69-40EE-8450-32CA8752F432}" type="slidenum">
              <a:rPr lang="en-GB" smtClean="0"/>
              <a:t>25</a:t>
            </a:fld>
            <a:endParaRPr lang="en-GB"/>
          </a:p>
        </p:txBody>
      </p:sp>
    </p:spTree>
    <p:extLst>
      <p:ext uri="{BB962C8B-B14F-4D97-AF65-F5344CB8AC3E}">
        <p14:creationId xmlns:p14="http://schemas.microsoft.com/office/powerpoint/2010/main" val="2622406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 – </a:t>
            </a:r>
            <a:r>
              <a:rPr lang="en-GB" err="1"/>
              <a:t>Aybuke</a:t>
            </a:r>
            <a:r>
              <a:rPr lang="en-GB"/>
              <a:t> &amp; Alex </a:t>
            </a:r>
          </a:p>
        </p:txBody>
      </p:sp>
      <p:sp>
        <p:nvSpPr>
          <p:cNvPr id="4" name="Slide Number Placeholder 3"/>
          <p:cNvSpPr>
            <a:spLocks noGrp="1"/>
          </p:cNvSpPr>
          <p:nvPr>
            <p:ph type="sldNum" sz="quarter" idx="5"/>
          </p:nvPr>
        </p:nvSpPr>
        <p:spPr/>
        <p:txBody>
          <a:bodyPr/>
          <a:lstStyle/>
          <a:p>
            <a:fld id="{9B998987-9F69-40EE-8450-32CA8752F432}" type="slidenum">
              <a:rPr lang="en-GB" smtClean="0"/>
              <a:t>26</a:t>
            </a:fld>
            <a:endParaRPr lang="en-GB"/>
          </a:p>
        </p:txBody>
      </p:sp>
    </p:spTree>
    <p:extLst>
      <p:ext uri="{BB962C8B-B14F-4D97-AF65-F5344CB8AC3E}">
        <p14:creationId xmlns:p14="http://schemas.microsoft.com/office/powerpoint/2010/main" val="3939711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 – </a:t>
            </a:r>
            <a:r>
              <a:rPr lang="en-GB" err="1"/>
              <a:t>Aybuke</a:t>
            </a:r>
            <a:r>
              <a:rPr lang="en-GB"/>
              <a:t> &amp; Alex </a:t>
            </a:r>
          </a:p>
        </p:txBody>
      </p:sp>
      <p:sp>
        <p:nvSpPr>
          <p:cNvPr id="4" name="Slide Number Placeholder 3"/>
          <p:cNvSpPr>
            <a:spLocks noGrp="1"/>
          </p:cNvSpPr>
          <p:nvPr>
            <p:ph type="sldNum" sz="quarter" idx="5"/>
          </p:nvPr>
        </p:nvSpPr>
        <p:spPr/>
        <p:txBody>
          <a:bodyPr/>
          <a:lstStyle/>
          <a:p>
            <a:fld id="{9B998987-9F69-40EE-8450-32CA8752F432}" type="slidenum">
              <a:rPr lang="en-GB" smtClean="0"/>
              <a:t>27</a:t>
            </a:fld>
            <a:endParaRPr lang="en-GB"/>
          </a:p>
        </p:txBody>
      </p:sp>
    </p:spTree>
    <p:extLst>
      <p:ext uri="{BB962C8B-B14F-4D97-AF65-F5344CB8AC3E}">
        <p14:creationId xmlns:p14="http://schemas.microsoft.com/office/powerpoint/2010/main" val="226576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 – this is a simple overview of a web based API process, at the barebones level for an overview. We can expand this process depending on the type of API, and what is happening at the backend with servers/services/databases. Image by SI – Adobe.</a:t>
            </a:r>
          </a:p>
          <a:p>
            <a:endParaRPr lang="en-GB">
              <a:ea typeface="Calibri"/>
              <a:cs typeface="Calibri"/>
            </a:endParaRPr>
          </a:p>
        </p:txBody>
      </p:sp>
      <p:sp>
        <p:nvSpPr>
          <p:cNvPr id="4" name="Slide Number Placeholder 3"/>
          <p:cNvSpPr>
            <a:spLocks noGrp="1"/>
          </p:cNvSpPr>
          <p:nvPr>
            <p:ph type="sldNum" sz="quarter" idx="10"/>
          </p:nvPr>
        </p:nvSpPr>
        <p:spPr/>
        <p:txBody>
          <a:bodyPr/>
          <a:lstStyle/>
          <a:p>
            <a:fld id="{8A6A10D0-20D9-4461-9337-5FE1B4A402F6}" type="slidenum">
              <a:rPr lang="en-GB" smtClean="0"/>
              <a:t>3</a:t>
            </a:fld>
            <a:endParaRPr lang="en-GB"/>
          </a:p>
        </p:txBody>
      </p:sp>
    </p:spTree>
    <p:extLst>
      <p:ext uri="{BB962C8B-B14F-4D97-AF65-F5344CB8AC3E}">
        <p14:creationId xmlns:p14="http://schemas.microsoft.com/office/powerpoint/2010/main" val="138131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 and Alex – add anything further - </a:t>
            </a:r>
          </a:p>
          <a:p>
            <a:r>
              <a:rPr lang="en-GB">
                <a:ea typeface="Calibri"/>
                <a:cs typeface="Calibri"/>
              </a:rPr>
              <a:t>Many types, each operating in slightly different ways on the backend, for use in research we need to ask whether we are working with open, public or private setups </a:t>
            </a:r>
          </a:p>
          <a:p>
            <a:endParaRPr lang="en-GB">
              <a:ea typeface="Calibri"/>
              <a:cs typeface="Calibri"/>
            </a:endParaRPr>
          </a:p>
          <a:p>
            <a:r>
              <a:rPr lang="en-GB">
                <a:ea typeface="Calibri"/>
                <a:cs typeface="Calibri"/>
              </a:rPr>
              <a:t>We can broadly split by web &amp; software library categories.</a:t>
            </a:r>
          </a:p>
        </p:txBody>
      </p:sp>
      <p:sp>
        <p:nvSpPr>
          <p:cNvPr id="4" name="Slide Number Placeholder 3"/>
          <p:cNvSpPr>
            <a:spLocks noGrp="1"/>
          </p:cNvSpPr>
          <p:nvPr>
            <p:ph type="sldNum" sz="quarter" idx="10"/>
          </p:nvPr>
        </p:nvSpPr>
        <p:spPr/>
        <p:txBody>
          <a:bodyPr/>
          <a:lstStyle/>
          <a:p>
            <a:fld id="{8A6A10D0-20D9-4461-9337-5FE1B4A402F6}" type="slidenum">
              <a:rPr lang="en-GB" smtClean="0"/>
              <a:t>4</a:t>
            </a:fld>
            <a:endParaRPr lang="en-GB"/>
          </a:p>
        </p:txBody>
      </p:sp>
    </p:spTree>
    <p:extLst>
      <p:ext uri="{BB962C8B-B14F-4D97-AF65-F5344CB8AC3E}">
        <p14:creationId xmlns:p14="http://schemas.microsoft.com/office/powerpoint/2010/main" val="336380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 and /OR Alex</a:t>
            </a:r>
          </a:p>
        </p:txBody>
      </p:sp>
      <p:sp>
        <p:nvSpPr>
          <p:cNvPr id="4" name="Slide Number Placeholder 3"/>
          <p:cNvSpPr>
            <a:spLocks noGrp="1"/>
          </p:cNvSpPr>
          <p:nvPr>
            <p:ph type="sldNum" sz="quarter" idx="10"/>
          </p:nvPr>
        </p:nvSpPr>
        <p:spPr/>
        <p:txBody>
          <a:bodyPr/>
          <a:lstStyle/>
          <a:p>
            <a:fld id="{8A6A10D0-20D9-4461-9337-5FE1B4A402F6}" type="slidenum">
              <a:rPr lang="en-GB" smtClean="0"/>
              <a:t>5</a:t>
            </a:fld>
            <a:endParaRPr lang="en-GB"/>
          </a:p>
        </p:txBody>
      </p:sp>
    </p:spTree>
    <p:extLst>
      <p:ext uri="{BB962C8B-B14F-4D97-AF65-F5344CB8AC3E}">
        <p14:creationId xmlns:p14="http://schemas.microsoft.com/office/powerpoint/2010/main" val="227553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 – reference example to explain status codes with web APIs -</a:t>
            </a:r>
          </a:p>
        </p:txBody>
      </p:sp>
      <p:sp>
        <p:nvSpPr>
          <p:cNvPr id="4" name="Slide Number Placeholder 3"/>
          <p:cNvSpPr>
            <a:spLocks noGrp="1"/>
          </p:cNvSpPr>
          <p:nvPr>
            <p:ph type="sldNum" sz="quarter" idx="5"/>
          </p:nvPr>
        </p:nvSpPr>
        <p:spPr/>
        <p:txBody>
          <a:bodyPr/>
          <a:lstStyle/>
          <a:p>
            <a:fld id="{9B998987-9F69-40EE-8450-32CA8752F432}" type="slidenum">
              <a:rPr lang="en-GB" smtClean="0"/>
              <a:t>6</a:t>
            </a:fld>
            <a:endParaRPr lang="en-GB"/>
          </a:p>
        </p:txBody>
      </p:sp>
    </p:spTree>
    <p:extLst>
      <p:ext uri="{BB962C8B-B14F-4D97-AF65-F5344CB8AC3E}">
        <p14:creationId xmlns:p14="http://schemas.microsoft.com/office/powerpoint/2010/main" val="3721179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 &amp; ALEX prompt a discussion from the group – find out what everyone is doing and their interest in APIs</a:t>
            </a:r>
          </a:p>
        </p:txBody>
      </p:sp>
      <p:sp>
        <p:nvSpPr>
          <p:cNvPr id="4" name="Slide Number Placeholder 3"/>
          <p:cNvSpPr>
            <a:spLocks noGrp="1"/>
          </p:cNvSpPr>
          <p:nvPr>
            <p:ph type="sldNum" sz="quarter" idx="10"/>
          </p:nvPr>
        </p:nvSpPr>
        <p:spPr/>
        <p:txBody>
          <a:bodyPr/>
          <a:lstStyle/>
          <a:p>
            <a:fld id="{8A6A10D0-20D9-4461-9337-5FE1B4A402F6}" type="slidenum">
              <a:rPr lang="en-GB" smtClean="0"/>
              <a:t>7</a:t>
            </a:fld>
            <a:endParaRPr lang="en-GB"/>
          </a:p>
        </p:txBody>
      </p:sp>
    </p:spTree>
    <p:extLst>
      <p:ext uri="{BB962C8B-B14F-4D97-AF65-F5344CB8AC3E}">
        <p14:creationId xmlns:p14="http://schemas.microsoft.com/office/powerpoint/2010/main" val="23768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72CA9-0313-8489-3A1C-AC81C6076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27604-6964-9FDD-7DCD-F7AF46063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FED4A3-C75E-D7BB-636B-4E4668F94E01}"/>
              </a:ext>
            </a:extLst>
          </p:cNvPr>
          <p:cNvSpPr>
            <a:spLocks noGrp="1"/>
          </p:cNvSpPr>
          <p:nvPr>
            <p:ph type="body" idx="1"/>
          </p:nvPr>
        </p:nvSpPr>
        <p:spPr/>
        <p:txBody>
          <a:bodyPr/>
          <a:lstStyle/>
          <a:p>
            <a:r>
              <a:rPr lang="en-GB">
                <a:ea typeface="Calibri"/>
                <a:cs typeface="Calibri"/>
              </a:rPr>
              <a:t> Example of interacting with APIs common ones that have attached GUIs for starting points and interactions</a:t>
            </a:r>
          </a:p>
        </p:txBody>
      </p:sp>
      <p:sp>
        <p:nvSpPr>
          <p:cNvPr id="4" name="Slide Number Placeholder 3">
            <a:extLst>
              <a:ext uri="{FF2B5EF4-FFF2-40B4-BE49-F238E27FC236}">
                <a16:creationId xmlns:a16="http://schemas.microsoft.com/office/drawing/2014/main" id="{8A149B47-1FCC-56F0-F302-7FA2F06EFE94}"/>
              </a:ext>
            </a:extLst>
          </p:cNvPr>
          <p:cNvSpPr>
            <a:spLocks noGrp="1"/>
          </p:cNvSpPr>
          <p:nvPr>
            <p:ph type="sldNum" sz="quarter" idx="10"/>
          </p:nvPr>
        </p:nvSpPr>
        <p:spPr/>
        <p:txBody>
          <a:bodyPr/>
          <a:lstStyle/>
          <a:p>
            <a:fld id="{8A6A10D0-20D9-4461-9337-5FE1B4A402F6}" type="slidenum">
              <a:rPr lang="en-GB" smtClean="0"/>
              <a:t>8</a:t>
            </a:fld>
            <a:endParaRPr lang="en-GB"/>
          </a:p>
        </p:txBody>
      </p:sp>
    </p:spTree>
    <p:extLst>
      <p:ext uri="{BB962C8B-B14F-4D97-AF65-F5344CB8AC3E}">
        <p14:creationId xmlns:p14="http://schemas.microsoft.com/office/powerpoint/2010/main" val="2124869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 – use of documentation and why well documented APIs prove useful for research applications in particular.</a:t>
            </a:r>
          </a:p>
        </p:txBody>
      </p:sp>
      <p:sp>
        <p:nvSpPr>
          <p:cNvPr id="4" name="Slide Number Placeholder 3"/>
          <p:cNvSpPr>
            <a:spLocks noGrp="1"/>
          </p:cNvSpPr>
          <p:nvPr>
            <p:ph type="sldNum" sz="quarter" idx="10"/>
          </p:nvPr>
        </p:nvSpPr>
        <p:spPr/>
        <p:txBody>
          <a:bodyPr/>
          <a:lstStyle/>
          <a:p>
            <a:fld id="{8A6A10D0-20D9-4461-9337-5FE1B4A402F6}" type="slidenum">
              <a:rPr lang="en-GB" smtClean="0"/>
              <a:t>9</a:t>
            </a:fld>
            <a:endParaRPr lang="en-GB"/>
          </a:p>
        </p:txBody>
      </p:sp>
    </p:spTree>
    <p:extLst>
      <p:ext uri="{BB962C8B-B14F-4D97-AF65-F5344CB8AC3E}">
        <p14:creationId xmlns:p14="http://schemas.microsoft.com/office/powerpoint/2010/main" val="422969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6EADA-4E4C-4B1A-9E48-3505DC6F32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882C029-FAC1-43E3-B9B7-F97BA68070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AD61FF3-79C0-46B1-BA08-B040EC7CE80C}"/>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5" name="Footer Placeholder 4">
            <a:extLst>
              <a:ext uri="{FF2B5EF4-FFF2-40B4-BE49-F238E27FC236}">
                <a16:creationId xmlns:a16="http://schemas.microsoft.com/office/drawing/2014/main" id="{953AE842-F622-45E6-99F9-C03F2CE9B4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8ECBD7-CA47-4E39-A78B-8B6148298A8D}"/>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3631921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D717-A333-40CD-B3D0-765392BD551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48468B-302E-4E3D-9AE2-CA57DBD699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F55DE0-0827-4D38-BAAB-61C29CEB3E19}"/>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5" name="Footer Placeholder 4">
            <a:extLst>
              <a:ext uri="{FF2B5EF4-FFF2-40B4-BE49-F238E27FC236}">
                <a16:creationId xmlns:a16="http://schemas.microsoft.com/office/drawing/2014/main" id="{0A520463-033B-4D32-A6A7-5E2E4A3917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E4D3FD-4DB3-4C4A-B762-87BEE78047D8}"/>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76629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FDD97D-A7CC-4552-9251-EA6088EE0A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38372BB-FD61-415F-A9EC-C95501D769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200775-65FB-46E2-AE45-2CBAF6BEA6C9}"/>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5" name="Footer Placeholder 4">
            <a:extLst>
              <a:ext uri="{FF2B5EF4-FFF2-40B4-BE49-F238E27FC236}">
                <a16:creationId xmlns:a16="http://schemas.microsoft.com/office/drawing/2014/main" id="{8A269C82-7E3C-4F4E-BC3F-A4A669E621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898B74-8247-4929-9E4F-E6AA86A11881}"/>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325479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87E5-8BCE-4773-956F-29D1847AA3F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D30ADC-A777-49C1-AAC1-86469815B2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9491A1-D9D9-42E9-89ED-B573D15F9E6C}"/>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5" name="Footer Placeholder 4">
            <a:extLst>
              <a:ext uri="{FF2B5EF4-FFF2-40B4-BE49-F238E27FC236}">
                <a16:creationId xmlns:a16="http://schemas.microsoft.com/office/drawing/2014/main" id="{E5F2FF5E-918F-49BB-B86C-6F681706B5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39FA42-0180-496F-8332-BDA4FAD0E0A4}"/>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2253269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ECDF-A1AC-42AE-8967-311A28B74B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7B9F214-0053-4BBB-A0D3-F9CF95306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97B61-572B-4AEC-9883-84BB3A798FFA}"/>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5" name="Footer Placeholder 4">
            <a:extLst>
              <a:ext uri="{FF2B5EF4-FFF2-40B4-BE49-F238E27FC236}">
                <a16:creationId xmlns:a16="http://schemas.microsoft.com/office/drawing/2014/main" id="{2EAF9E2A-B892-4E43-9B88-C126B447E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55F8D4-BA1D-4E56-90ED-EC0CE473294E}"/>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63303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68CF-D16C-4AE5-8E3B-1C8010CBB4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B48F6C6-FE33-4B5C-B847-3267C9519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C1DD897-B1B4-4F69-96B6-04052944B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C646083-61F2-4EE3-85C9-63085B0ED018}"/>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6" name="Footer Placeholder 5">
            <a:extLst>
              <a:ext uri="{FF2B5EF4-FFF2-40B4-BE49-F238E27FC236}">
                <a16:creationId xmlns:a16="http://schemas.microsoft.com/office/drawing/2014/main" id="{2B4663BE-A080-4354-A5BF-21D63DED6A1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7F3A5-ED21-4686-A0BA-47209F4DFF2F}"/>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1244468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7348-314C-4F82-8EAD-EEE92F8D858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7F9BBC-FD8F-4171-AAFE-591B95E5B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9528E5-8E01-46DC-835D-3CCC524685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7C40C01-3609-4132-84BD-6FD2E24918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979113-23A6-4A89-8018-068BA0EF9D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A065A4A-3AFB-4B93-BFA9-E3B8703271B2}"/>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8" name="Footer Placeholder 7">
            <a:extLst>
              <a:ext uri="{FF2B5EF4-FFF2-40B4-BE49-F238E27FC236}">
                <a16:creationId xmlns:a16="http://schemas.microsoft.com/office/drawing/2014/main" id="{82EB786E-E60A-41D0-900A-59059E3542D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870413-F785-4A2C-9DCC-14DE9D66828B}"/>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200922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278F6-B2C1-42ED-B4D6-5C0479380EF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B349150-944A-4A2F-9779-D8612D2DF049}"/>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4" name="Footer Placeholder 3">
            <a:extLst>
              <a:ext uri="{FF2B5EF4-FFF2-40B4-BE49-F238E27FC236}">
                <a16:creationId xmlns:a16="http://schemas.microsoft.com/office/drawing/2014/main" id="{83B2493A-F2E2-414A-87EF-12581896DA7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B8472BA-03E9-406A-9B4C-1620007F13FF}"/>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329851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B3B958-A54E-4794-9283-12F52BABF611}"/>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3" name="Footer Placeholder 2">
            <a:extLst>
              <a:ext uri="{FF2B5EF4-FFF2-40B4-BE49-F238E27FC236}">
                <a16:creationId xmlns:a16="http://schemas.microsoft.com/office/drawing/2014/main" id="{8CE06670-CAC4-4B3B-B6A2-F1F746424E7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84E8F4-B767-4C3E-8BE2-CFF00113262D}"/>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386600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3F26-7A69-45D1-A5F7-ED4B2FBC8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46A2DE6-AC58-49FD-BDC0-A4D9E6E3F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BAE5F0C-44DA-4D48-AC20-81DFD680F3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90C886-6799-4313-8079-C997E47AE6C1}"/>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6" name="Footer Placeholder 5">
            <a:extLst>
              <a:ext uri="{FF2B5EF4-FFF2-40B4-BE49-F238E27FC236}">
                <a16:creationId xmlns:a16="http://schemas.microsoft.com/office/drawing/2014/main" id="{F1B56221-942F-4A81-9644-C74560FE22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0464BF-CAC5-4AE5-BA4B-96B1889BF6BC}"/>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4033027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52DB0-792B-4277-BC4D-B01775EBD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791A0D9-D1C9-401D-AC7E-FE567BA4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25E8E93-0A55-4EEA-9621-A5F6A7608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90EB92-D26D-4995-9FDD-12AB9D884C29}"/>
              </a:ext>
            </a:extLst>
          </p:cNvPr>
          <p:cNvSpPr>
            <a:spLocks noGrp="1"/>
          </p:cNvSpPr>
          <p:nvPr>
            <p:ph type="dt" sz="half" idx="10"/>
          </p:nvPr>
        </p:nvSpPr>
        <p:spPr/>
        <p:txBody>
          <a:bodyPr/>
          <a:lstStyle/>
          <a:p>
            <a:fld id="{A9550185-C63E-410B-9859-207D71871265}" type="datetimeFigureOut">
              <a:rPr lang="en-GB" smtClean="0"/>
              <a:t>21/11/2025</a:t>
            </a:fld>
            <a:endParaRPr lang="en-GB"/>
          </a:p>
        </p:txBody>
      </p:sp>
      <p:sp>
        <p:nvSpPr>
          <p:cNvPr id="6" name="Footer Placeholder 5">
            <a:extLst>
              <a:ext uri="{FF2B5EF4-FFF2-40B4-BE49-F238E27FC236}">
                <a16:creationId xmlns:a16="http://schemas.microsoft.com/office/drawing/2014/main" id="{E4811A7F-FF0E-4AA9-8643-AEFB32376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EC4A92-3897-445A-B2DC-CFE043552653}"/>
              </a:ext>
            </a:extLst>
          </p:cNvPr>
          <p:cNvSpPr>
            <a:spLocks noGrp="1"/>
          </p:cNvSpPr>
          <p:nvPr>
            <p:ph type="sldNum" sz="quarter" idx="12"/>
          </p:nvPr>
        </p:nvSpPr>
        <p:spPr/>
        <p:txBody>
          <a:bodyPr/>
          <a:lstStyle/>
          <a:p>
            <a:fld id="{813BA15A-2B3E-4F30-BFCA-7E6E989CF280}" type="slidenum">
              <a:rPr lang="en-GB" smtClean="0"/>
              <a:t>‹#›</a:t>
            </a:fld>
            <a:endParaRPr lang="en-GB"/>
          </a:p>
        </p:txBody>
      </p:sp>
    </p:spTree>
    <p:extLst>
      <p:ext uri="{BB962C8B-B14F-4D97-AF65-F5344CB8AC3E}">
        <p14:creationId xmlns:p14="http://schemas.microsoft.com/office/powerpoint/2010/main" val="1256752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61E42-C33F-404F-9C3D-4452ED7CFD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50A03C3-2A1F-43C1-83F5-9C808FB1EB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9105F0-C9DA-4B0B-9C1A-B06308C90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550185-C63E-410B-9859-207D71871265}" type="datetimeFigureOut">
              <a:rPr lang="en-GB" smtClean="0"/>
              <a:t>21/11/2025</a:t>
            </a:fld>
            <a:endParaRPr lang="en-GB"/>
          </a:p>
        </p:txBody>
      </p:sp>
      <p:sp>
        <p:nvSpPr>
          <p:cNvPr id="5" name="Footer Placeholder 4">
            <a:extLst>
              <a:ext uri="{FF2B5EF4-FFF2-40B4-BE49-F238E27FC236}">
                <a16:creationId xmlns:a16="http://schemas.microsoft.com/office/drawing/2014/main" id="{8052184B-A178-44BF-9A50-61BE00923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D7F6A1-9260-4DDA-AEDA-87C6809AA6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3BA15A-2B3E-4F30-BFCA-7E6E989CF280}" type="slidenum">
              <a:rPr lang="en-GB" smtClean="0"/>
              <a:t>‹#›</a:t>
            </a:fld>
            <a:endParaRPr lang="en-GB"/>
          </a:p>
        </p:txBody>
      </p:sp>
    </p:spTree>
    <p:extLst>
      <p:ext uri="{BB962C8B-B14F-4D97-AF65-F5344CB8AC3E}">
        <p14:creationId xmlns:p14="http://schemas.microsoft.com/office/powerpoint/2010/main" val="1018563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edan.si.edu/openaccess/apidocs/"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nsole.cloud.google.com/apis/dashboar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3D_F4D87D9A.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B8_C5409A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B7_972030EB.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F24172-CD57-4595-8E33-D7120E4C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25" y="150801"/>
            <a:ext cx="3216792" cy="633053"/>
          </a:xfrm>
          <a:prstGeom prst="rect">
            <a:avLst/>
          </a:prstGeom>
        </p:spPr>
      </p:pic>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219693"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1" name="TextBox 10">
            <a:extLst>
              <a:ext uri="{FF2B5EF4-FFF2-40B4-BE49-F238E27FC236}">
                <a16:creationId xmlns:a16="http://schemas.microsoft.com/office/drawing/2014/main" id="{6894BBF0-BFF5-48AA-B957-02552792D74C}"/>
              </a:ext>
            </a:extLst>
          </p:cNvPr>
          <p:cNvSpPr txBox="1"/>
          <p:nvPr/>
        </p:nvSpPr>
        <p:spPr>
          <a:xfrm>
            <a:off x="3576917" y="1885429"/>
            <a:ext cx="4767156" cy="2802819"/>
          </a:xfrm>
          <a:prstGeom prst="rect">
            <a:avLst/>
          </a:prstGeom>
          <a:noFill/>
        </p:spPr>
        <p:txBody>
          <a:bodyPr wrap="square">
            <a:spAutoFit/>
          </a:bodyPr>
          <a:lstStyle/>
          <a:p>
            <a:pPr algn="ctr">
              <a:lnSpc>
                <a:spcPct val="120000"/>
              </a:lnSpc>
            </a:pPr>
            <a:r>
              <a:rPr lang="en-GB" sz="4400" b="1" i="0">
                <a:solidFill>
                  <a:srgbClr val="002060"/>
                </a:solidFill>
                <a:effectLst/>
                <a:latin typeface="Integral CF Bold" panose="00000800000000000000" pitchFamily="50" charset="0"/>
              </a:rPr>
              <a:t>API use </a:t>
            </a:r>
            <a:r>
              <a:rPr lang="en-GB" sz="4400" b="1">
                <a:solidFill>
                  <a:srgbClr val="002060"/>
                </a:solidFill>
                <a:latin typeface="Integral CF Bold" panose="00000800000000000000" pitchFamily="50" charset="0"/>
              </a:rPr>
              <a:t>for research</a:t>
            </a:r>
          </a:p>
          <a:p>
            <a:pPr algn="ctr">
              <a:lnSpc>
                <a:spcPct val="120000"/>
              </a:lnSpc>
            </a:pPr>
            <a:endParaRPr lang="en-GB" sz="3200" b="1" i="0">
              <a:solidFill>
                <a:srgbClr val="002060"/>
              </a:solidFill>
              <a:effectLst/>
              <a:latin typeface="Integral CF Bold" panose="00000800000000000000" pitchFamily="50" charset="0"/>
            </a:endParaRPr>
          </a:p>
          <a:p>
            <a:pPr algn="ctr">
              <a:lnSpc>
                <a:spcPct val="120000"/>
              </a:lnSpc>
            </a:pPr>
            <a:r>
              <a:rPr lang="en-GB" sz="3200" b="1">
                <a:solidFill>
                  <a:srgbClr val="002060"/>
                </a:solidFill>
                <a:latin typeface="Integral CF Bold" panose="00000800000000000000" pitchFamily="50" charset="0"/>
              </a:rPr>
              <a:t>Session 1</a:t>
            </a:r>
            <a:endParaRPr lang="en-GB" sz="3200" b="1" i="0">
              <a:solidFill>
                <a:srgbClr val="002060"/>
              </a:solidFill>
              <a:effectLst/>
              <a:latin typeface="Integral CF Bold" panose="00000800000000000000" pitchFamily="50" charset="0"/>
            </a:endParaRPr>
          </a:p>
        </p:txBody>
      </p:sp>
      <p:pic>
        <p:nvPicPr>
          <p:cNvPr id="10" name="Picture 9">
            <a:extLst>
              <a:ext uri="{FF2B5EF4-FFF2-40B4-BE49-F238E27FC236}">
                <a16:creationId xmlns:a16="http://schemas.microsoft.com/office/drawing/2014/main" id="{11CD403B-966F-453F-9F01-EB2D480A5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3541" y="-643353"/>
            <a:ext cx="2003884" cy="2003884"/>
          </a:xfrm>
          <a:prstGeom prst="rect">
            <a:avLst/>
          </a:prstGeom>
        </p:spPr>
      </p:pic>
    </p:spTree>
    <p:extLst>
      <p:ext uri="{BB962C8B-B14F-4D97-AF65-F5344CB8AC3E}">
        <p14:creationId xmlns:p14="http://schemas.microsoft.com/office/powerpoint/2010/main" val="1343622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4EB7-133B-33AE-F496-1984DA6FCB7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080159C-98F4-3153-0B4A-38D5335ABE55}"/>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ADDB8B0-CC53-AF51-39D2-FF37B0A396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E6E9963F-89C5-66E7-C32E-BF55E688138B}"/>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a:extLst>
              <a:ext uri="{FF2B5EF4-FFF2-40B4-BE49-F238E27FC236}">
                <a16:creationId xmlns:a16="http://schemas.microsoft.com/office/drawing/2014/main" id="{34A7D048-8BAC-A8BF-5C41-D02D548C611E}"/>
              </a:ext>
            </a:extLst>
          </p:cNvPr>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a:extLst>
              <a:ext uri="{FF2B5EF4-FFF2-40B4-BE49-F238E27FC236}">
                <a16:creationId xmlns:a16="http://schemas.microsoft.com/office/drawing/2014/main" id="{1BA51CCC-B87C-1547-586E-C91446B24758}"/>
              </a:ext>
            </a:extLst>
          </p:cNvPr>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pic>
        <p:nvPicPr>
          <p:cNvPr id="2" name="Picture 1" descr="A screenshot of a computer&#10;&#10;AI-generated content may be incorrect.">
            <a:extLst>
              <a:ext uri="{FF2B5EF4-FFF2-40B4-BE49-F238E27FC236}">
                <a16:creationId xmlns:a16="http://schemas.microsoft.com/office/drawing/2014/main" id="{D7F4F321-EA2F-D4B2-DCB4-769A439B2988}"/>
              </a:ext>
            </a:extLst>
          </p:cNvPr>
          <p:cNvPicPr>
            <a:picLocks noChangeAspect="1"/>
          </p:cNvPicPr>
          <p:nvPr/>
        </p:nvPicPr>
        <p:blipFill>
          <a:blip r:embed="rId4"/>
          <a:srcRect t="75" r="1026" b="-353"/>
          <a:stretch>
            <a:fillRect/>
          </a:stretch>
        </p:blipFill>
        <p:spPr>
          <a:xfrm>
            <a:off x="1756474" y="459105"/>
            <a:ext cx="8717806" cy="3669461"/>
          </a:xfrm>
          <a:prstGeom prst="rect">
            <a:avLst/>
          </a:prstGeom>
        </p:spPr>
      </p:pic>
      <p:sp>
        <p:nvSpPr>
          <p:cNvPr id="3" name="TextBox 2">
            <a:extLst>
              <a:ext uri="{FF2B5EF4-FFF2-40B4-BE49-F238E27FC236}">
                <a16:creationId xmlns:a16="http://schemas.microsoft.com/office/drawing/2014/main" id="{39D96686-D751-8209-CA97-2440F82F9E84}"/>
              </a:ext>
            </a:extLst>
          </p:cNvPr>
          <p:cNvSpPr txBox="1"/>
          <p:nvPr/>
        </p:nvSpPr>
        <p:spPr>
          <a:xfrm>
            <a:off x="1891109" y="4375665"/>
            <a:ext cx="8400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Example from Smithsonian: </a:t>
            </a:r>
            <a:r>
              <a:rPr lang="en-US">
                <a:ea typeface="+mn-lt"/>
                <a:cs typeface="+mn-lt"/>
                <a:hlinkClick r:id="rId5"/>
              </a:rPr>
              <a:t>Documentation</a:t>
            </a:r>
            <a:endParaRPr lang="en-US">
              <a:ea typeface="+mn-lt"/>
              <a:cs typeface="+mn-lt"/>
            </a:endParaRPr>
          </a:p>
        </p:txBody>
      </p:sp>
    </p:spTree>
    <p:extLst>
      <p:ext uri="{BB962C8B-B14F-4D97-AF65-F5344CB8AC3E}">
        <p14:creationId xmlns:p14="http://schemas.microsoft.com/office/powerpoint/2010/main" val="1091520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2D15DF5F-93AE-4377-AF1F-CCBA1D363EFE}"/>
              </a:ext>
            </a:extLst>
          </p:cNvPr>
          <p:cNvSpPr txBox="1"/>
          <p:nvPr/>
        </p:nvSpPr>
        <p:spPr>
          <a:xfrm>
            <a:off x="327332" y="182732"/>
            <a:ext cx="6096000" cy="646331"/>
          </a:xfrm>
          <a:prstGeom prst="rect">
            <a:avLst/>
          </a:prstGeom>
          <a:noFill/>
        </p:spPr>
        <p:txBody>
          <a:bodyPr wrap="square" lIns="91440" tIns="45720" rIns="91440" bIns="45720" rtlCol="0" anchor="t">
            <a:spAutoFit/>
          </a:bodyPr>
          <a:lstStyle/>
          <a:p>
            <a:r>
              <a:rPr lang="en-GB" sz="3600" b="1" dirty="0">
                <a:solidFill>
                  <a:srgbClr val="002E5F"/>
                </a:solidFill>
                <a:latin typeface="Source Sans Pro"/>
                <a:ea typeface="Source Sans Pro"/>
              </a:rPr>
              <a:t>Common file outputs &amp; types</a:t>
            </a:r>
          </a:p>
        </p:txBody>
      </p:sp>
      <p:sp>
        <p:nvSpPr>
          <p:cNvPr id="3" name="TextBox 2">
            <a:extLst>
              <a:ext uri="{FF2B5EF4-FFF2-40B4-BE49-F238E27FC236}">
                <a16:creationId xmlns:a16="http://schemas.microsoft.com/office/drawing/2014/main" id="{F80B9D19-A863-2D4E-8084-C1C10364992F}"/>
              </a:ext>
            </a:extLst>
          </p:cNvPr>
          <p:cNvSpPr txBox="1"/>
          <p:nvPr/>
        </p:nvSpPr>
        <p:spPr>
          <a:xfrm>
            <a:off x="328011" y="1259237"/>
            <a:ext cx="5780904"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latin typeface="Source Sans Pro"/>
                <a:ea typeface="Source Sans Pro"/>
              </a:rPr>
              <a:t>JSON</a:t>
            </a:r>
            <a:endParaRPr lang="en-US" dirty="0"/>
          </a:p>
          <a:p>
            <a:pPr marL="342900" indent="-342900">
              <a:buFont typeface="Arial"/>
              <a:buChar char="•"/>
            </a:pPr>
            <a:endParaRPr lang="en-US" sz="2400" dirty="0">
              <a:latin typeface="Source Sans Pro"/>
              <a:ea typeface="Source Sans Pro"/>
            </a:endParaRPr>
          </a:p>
          <a:p>
            <a:pPr marL="342900" indent="-342900">
              <a:buFont typeface="Arial"/>
              <a:buChar char="•"/>
            </a:pPr>
            <a:r>
              <a:rPr lang="en-US" sz="2400" dirty="0">
                <a:latin typeface="Source Sans Pro"/>
                <a:ea typeface="Source Sans Pro"/>
              </a:rPr>
              <a:t>XML</a:t>
            </a:r>
          </a:p>
          <a:p>
            <a:pPr marL="342900" indent="-342900">
              <a:buFont typeface="Arial"/>
              <a:buChar char="•"/>
            </a:pPr>
            <a:endParaRPr lang="en-US" sz="2400" dirty="0">
              <a:latin typeface="Source Sans Pro"/>
              <a:ea typeface="Source Sans Pro"/>
              <a:cs typeface="Calibri" panose="020F0502020204030204"/>
            </a:endParaRPr>
          </a:p>
          <a:p>
            <a:pPr marL="342900" indent="-342900">
              <a:buFont typeface="Arial"/>
              <a:buChar char="•"/>
            </a:pPr>
            <a:r>
              <a:rPr lang="en-US" sz="2400" dirty="0">
                <a:latin typeface="Source Sans Pro"/>
                <a:ea typeface="Source Sans Pro"/>
                <a:cs typeface="Calibri" panose="020F0502020204030204"/>
              </a:rPr>
              <a:t>RDF </a:t>
            </a:r>
          </a:p>
          <a:p>
            <a:pPr marL="342900" indent="-342900">
              <a:buFont typeface="Arial"/>
              <a:buChar char="•"/>
            </a:pPr>
            <a:endParaRPr lang="en-US" sz="2400" dirty="0">
              <a:latin typeface="Source Sans Pro"/>
              <a:ea typeface="Source Sans Pro"/>
              <a:cs typeface="Calibri" panose="020F0502020204030204"/>
            </a:endParaRPr>
          </a:p>
          <a:p>
            <a:pPr marL="342900" indent="-342900">
              <a:buFont typeface="Arial"/>
              <a:buChar char="•"/>
            </a:pPr>
            <a:r>
              <a:rPr lang="en-US" sz="2400" dirty="0">
                <a:latin typeface="Source Sans Pro"/>
                <a:ea typeface="Source Sans Pro"/>
                <a:cs typeface="Calibri" panose="020F0502020204030204"/>
              </a:rPr>
              <a:t>CSV </a:t>
            </a:r>
          </a:p>
          <a:p>
            <a:pPr algn="ctr"/>
            <a:endParaRPr lang="en-US">
              <a:ea typeface="Calibri" panose="020F0502020204030204"/>
              <a:cs typeface="Calibri" panose="020F0502020204030204"/>
            </a:endParaRPr>
          </a:p>
        </p:txBody>
      </p:sp>
    </p:spTree>
    <p:extLst>
      <p:ext uri="{BB962C8B-B14F-4D97-AF65-F5344CB8AC3E}">
        <p14:creationId xmlns:p14="http://schemas.microsoft.com/office/powerpoint/2010/main" val="3293385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7682-85ED-3DFA-75B6-4D2CA84AF2B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74534E1-91EC-EAFE-C068-21C2EF7F28F3}"/>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938A81D-ED99-36F5-7325-52940BCA4F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113DBCFB-3FE1-5E1E-9480-723992E486FC}"/>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a:extLst>
              <a:ext uri="{FF2B5EF4-FFF2-40B4-BE49-F238E27FC236}">
                <a16:creationId xmlns:a16="http://schemas.microsoft.com/office/drawing/2014/main" id="{80E3B947-9462-6715-D786-8A945927E201}"/>
              </a:ext>
            </a:extLst>
          </p:cNvPr>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a:extLst>
              <a:ext uri="{FF2B5EF4-FFF2-40B4-BE49-F238E27FC236}">
                <a16:creationId xmlns:a16="http://schemas.microsoft.com/office/drawing/2014/main" id="{A6D07152-F9B5-CF0F-6260-42B97CD192BA}"/>
              </a:ext>
            </a:extLst>
          </p:cNvPr>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8A31BBB0-A2FD-9927-4A2C-BAF3559E4229}"/>
              </a:ext>
            </a:extLst>
          </p:cNvPr>
          <p:cNvSpPr txBox="1"/>
          <p:nvPr/>
        </p:nvSpPr>
        <p:spPr>
          <a:xfrm>
            <a:off x="327332" y="182732"/>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File outputs &amp; types cont....</a:t>
            </a:r>
          </a:p>
        </p:txBody>
      </p:sp>
      <p:pic>
        <p:nvPicPr>
          <p:cNvPr id="2" name="Picture 1" descr="A screenshot of a computer&#10;&#10;AI-generated content may be incorrect.">
            <a:extLst>
              <a:ext uri="{FF2B5EF4-FFF2-40B4-BE49-F238E27FC236}">
                <a16:creationId xmlns:a16="http://schemas.microsoft.com/office/drawing/2014/main" id="{15C49BAA-760C-2B6E-52F1-4873144AB88E}"/>
              </a:ext>
            </a:extLst>
          </p:cNvPr>
          <p:cNvPicPr>
            <a:picLocks noChangeAspect="1"/>
          </p:cNvPicPr>
          <p:nvPr/>
        </p:nvPicPr>
        <p:blipFill>
          <a:blip r:embed="rId4"/>
          <a:stretch>
            <a:fillRect/>
          </a:stretch>
        </p:blipFill>
        <p:spPr>
          <a:xfrm>
            <a:off x="905774" y="926514"/>
            <a:ext cx="10425047" cy="4458386"/>
          </a:xfrm>
          <a:prstGeom prst="rect">
            <a:avLst/>
          </a:prstGeom>
        </p:spPr>
      </p:pic>
    </p:spTree>
    <p:extLst>
      <p:ext uri="{BB962C8B-B14F-4D97-AF65-F5344CB8AC3E}">
        <p14:creationId xmlns:p14="http://schemas.microsoft.com/office/powerpoint/2010/main" val="165027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9E43F-E33D-48E0-B33C-FCF1681F75B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82AE44C-0C40-AFE6-0D5E-8C4FE3D4438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69C59943-DDD5-0CA8-2E78-90ED1F3481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140FD316-ABBD-5A38-876D-95AA5BE9D456}"/>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a:extLst>
              <a:ext uri="{FF2B5EF4-FFF2-40B4-BE49-F238E27FC236}">
                <a16:creationId xmlns:a16="http://schemas.microsoft.com/office/drawing/2014/main" id="{E002FBFF-F60C-D7D9-DB36-29E39984EE02}"/>
              </a:ext>
            </a:extLst>
          </p:cNvPr>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a:extLst>
              <a:ext uri="{FF2B5EF4-FFF2-40B4-BE49-F238E27FC236}">
                <a16:creationId xmlns:a16="http://schemas.microsoft.com/office/drawing/2014/main" id="{5B633A73-6F9E-A912-D224-14F9103FE6B1}"/>
              </a:ext>
            </a:extLst>
          </p:cNvPr>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69FE04CF-80E9-FFFE-80D4-D9983F713AF2}"/>
              </a:ext>
            </a:extLst>
          </p:cNvPr>
          <p:cNvSpPr txBox="1"/>
          <p:nvPr/>
        </p:nvSpPr>
        <p:spPr>
          <a:xfrm>
            <a:off x="327332" y="182732"/>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File outputs &amp; types cont....</a:t>
            </a:r>
          </a:p>
        </p:txBody>
      </p:sp>
      <p:pic>
        <p:nvPicPr>
          <p:cNvPr id="3" name="Picture 2" descr="A screenshot of a computer&#10;&#10;AI-generated content may be incorrect.">
            <a:extLst>
              <a:ext uri="{FF2B5EF4-FFF2-40B4-BE49-F238E27FC236}">
                <a16:creationId xmlns:a16="http://schemas.microsoft.com/office/drawing/2014/main" id="{0A5E12E2-4F89-B4DE-1B1C-E609AF31E159}"/>
              </a:ext>
            </a:extLst>
          </p:cNvPr>
          <p:cNvPicPr>
            <a:picLocks noChangeAspect="1"/>
          </p:cNvPicPr>
          <p:nvPr/>
        </p:nvPicPr>
        <p:blipFill>
          <a:blip r:embed="rId4"/>
          <a:stretch>
            <a:fillRect/>
          </a:stretch>
        </p:blipFill>
        <p:spPr>
          <a:xfrm>
            <a:off x="949157" y="999407"/>
            <a:ext cx="10307053" cy="4404660"/>
          </a:xfrm>
          <a:prstGeom prst="rect">
            <a:avLst/>
          </a:prstGeom>
        </p:spPr>
      </p:pic>
    </p:spTree>
    <p:extLst>
      <p:ext uri="{BB962C8B-B14F-4D97-AF65-F5344CB8AC3E}">
        <p14:creationId xmlns:p14="http://schemas.microsoft.com/office/powerpoint/2010/main" val="527906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2D15DF5F-93AE-4377-AF1F-CCBA1D363EFE}"/>
              </a:ext>
            </a:extLst>
          </p:cNvPr>
          <p:cNvSpPr txBox="1"/>
          <p:nvPr/>
        </p:nvSpPr>
        <p:spPr>
          <a:xfrm>
            <a:off x="4254330" y="2560444"/>
            <a:ext cx="3766678" cy="1200329"/>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10-MINUTE BREAK</a:t>
            </a:r>
          </a:p>
        </p:txBody>
      </p:sp>
    </p:spTree>
    <p:extLst>
      <p:ext uri="{BB962C8B-B14F-4D97-AF65-F5344CB8AC3E}">
        <p14:creationId xmlns:p14="http://schemas.microsoft.com/office/powerpoint/2010/main" val="2928358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2" name="TextBox 11">
            <a:extLst>
              <a:ext uri="{FF2B5EF4-FFF2-40B4-BE49-F238E27FC236}">
                <a16:creationId xmlns:a16="http://schemas.microsoft.com/office/drawing/2014/main" id="{2D15DF5F-93AE-4377-AF1F-CCBA1D363EFE}"/>
              </a:ext>
            </a:extLst>
          </p:cNvPr>
          <p:cNvSpPr txBox="1"/>
          <p:nvPr/>
        </p:nvSpPr>
        <p:spPr>
          <a:xfrm>
            <a:off x="580482" y="368737"/>
            <a:ext cx="8420745"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What are keys &amp; authentication?</a:t>
            </a:r>
          </a:p>
        </p:txBody>
      </p:sp>
      <p:sp>
        <p:nvSpPr>
          <p:cNvPr id="2" name="TextBox 1">
            <a:extLst>
              <a:ext uri="{FF2B5EF4-FFF2-40B4-BE49-F238E27FC236}">
                <a16:creationId xmlns:a16="http://schemas.microsoft.com/office/drawing/2014/main" id="{6799C64F-3D8E-97DA-3325-9788077EA1FC}"/>
              </a:ext>
            </a:extLst>
          </p:cNvPr>
          <p:cNvSpPr txBox="1"/>
          <p:nvPr/>
        </p:nvSpPr>
        <p:spPr>
          <a:xfrm>
            <a:off x="579814" y="1388445"/>
            <a:ext cx="10817290"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Source Sans Pro"/>
                <a:ea typeface="Inter"/>
                <a:cs typeface="Inter"/>
              </a:rPr>
              <a:t>Authentication mechanisms are used to verify the identity of users and applications when accessing APIs. </a:t>
            </a:r>
            <a:endParaRPr lang="en-US" sz="2000" dirty="0">
              <a:latin typeface="Source Sans Pro"/>
              <a:ea typeface="Calibri"/>
              <a:cs typeface="Calibri"/>
            </a:endParaRPr>
          </a:p>
          <a:p>
            <a:pPr marL="342900" indent="-342900">
              <a:buFont typeface="Arial"/>
              <a:buChar char="•"/>
            </a:pPr>
            <a:endParaRPr lang="en-US" sz="2000" dirty="0">
              <a:latin typeface="Source Sans Pro"/>
              <a:ea typeface="Inter"/>
              <a:cs typeface="Inter"/>
            </a:endParaRPr>
          </a:p>
          <a:p>
            <a:pPr marL="342900" indent="-342900">
              <a:buFont typeface="Arial"/>
              <a:buChar char="•"/>
            </a:pPr>
            <a:r>
              <a:rPr lang="en-US" sz="2000" dirty="0">
                <a:latin typeface="Source Sans Pro"/>
                <a:ea typeface="Inter"/>
                <a:cs typeface="Inter"/>
              </a:rPr>
              <a:t>An API key is a unique identifier used to authenticate requests to an API, ensuring that the caller has the necessary permissions. </a:t>
            </a:r>
            <a:endParaRPr lang="en-US" sz="2000" dirty="0">
              <a:latin typeface="Source Sans Pro"/>
              <a:ea typeface="Calibri"/>
              <a:cs typeface="Calibri"/>
            </a:endParaRPr>
          </a:p>
          <a:p>
            <a:pPr marL="342900" indent="-342900">
              <a:buFont typeface="Arial"/>
              <a:buChar char="•"/>
            </a:pPr>
            <a:endParaRPr lang="en-US" sz="2000" dirty="0">
              <a:latin typeface="Source Sans Pro"/>
              <a:ea typeface="Inter"/>
              <a:cs typeface="Inter"/>
            </a:endParaRPr>
          </a:p>
          <a:p>
            <a:pPr marL="342900" indent="-342900">
              <a:buFont typeface="Arial"/>
              <a:buChar char="•"/>
            </a:pPr>
            <a:r>
              <a:rPr lang="en-US" sz="2000" dirty="0">
                <a:latin typeface="Source Sans Pro"/>
                <a:ea typeface="Inter"/>
                <a:cs typeface="Inter"/>
              </a:rPr>
              <a:t>Authentication is the broader process of verifying that a user or application is who it claims to be, often involving credentials like API keys, tokens, or user passwords to protect access and data</a:t>
            </a:r>
            <a:endParaRPr lang="en-US" sz="2000" dirty="0">
              <a:latin typeface="Source Sans Pro"/>
              <a:ea typeface="Calibri"/>
              <a:cs typeface="Calibri"/>
            </a:endParaRPr>
          </a:p>
          <a:p>
            <a:pPr marL="342900" indent="-342900">
              <a:buFont typeface="Arial"/>
              <a:buChar char="•"/>
            </a:pPr>
            <a:endParaRPr lang="en-US" sz="2000" dirty="0">
              <a:latin typeface="Source Sans Pro"/>
              <a:ea typeface="Calibri"/>
              <a:cs typeface="Calibri"/>
            </a:endParaRPr>
          </a:p>
          <a:p>
            <a:pPr marL="342900" indent="-342900">
              <a:buFont typeface="Arial"/>
              <a:buChar char="•"/>
            </a:pPr>
            <a:r>
              <a:rPr lang="en-US" sz="2000" dirty="0">
                <a:latin typeface="Source Sans Pro"/>
                <a:ea typeface="Calibri"/>
                <a:cs typeface="Calibri"/>
              </a:rPr>
              <a:t>API Keys are embedded in the scripts researchers use to make calls to any API. They require the researcher to request as access key from the institution or API they are attempting to access – and have this prior to running their script.</a:t>
            </a:r>
          </a:p>
          <a:p>
            <a:pPr algn="ctr"/>
            <a:endParaRPr lang="en-GB" dirty="0">
              <a:ea typeface="Calibri" panose="020F0502020204030204"/>
              <a:cs typeface="Calibri" panose="020F0502020204030204"/>
            </a:endParaRPr>
          </a:p>
        </p:txBody>
      </p:sp>
    </p:spTree>
    <p:extLst>
      <p:ext uri="{BB962C8B-B14F-4D97-AF65-F5344CB8AC3E}">
        <p14:creationId xmlns:p14="http://schemas.microsoft.com/office/powerpoint/2010/main" val="1048266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66796"/>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1" name="TextBox 10"/>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4" name="TextBox 13"/>
          <p:cNvSpPr txBox="1"/>
          <p:nvPr/>
        </p:nvSpPr>
        <p:spPr>
          <a:xfrm>
            <a:off x="234967" y="204767"/>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Google Developer Console</a:t>
            </a:r>
          </a:p>
        </p:txBody>
      </p:sp>
      <p:pic>
        <p:nvPicPr>
          <p:cNvPr id="6" name="Picture 5" descr="A logo with a black background&#10;&#10;AI-generated content may be incorrect.">
            <a:extLst>
              <a:ext uri="{FF2B5EF4-FFF2-40B4-BE49-F238E27FC236}">
                <a16:creationId xmlns:a16="http://schemas.microsoft.com/office/drawing/2014/main" id="{B6ADBA04-96C4-DF3A-E508-F11AF2F67B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2" name="TextBox 1">
            <a:extLst>
              <a:ext uri="{FF2B5EF4-FFF2-40B4-BE49-F238E27FC236}">
                <a16:creationId xmlns:a16="http://schemas.microsoft.com/office/drawing/2014/main" id="{51A72975-6F2D-A5FF-CF7C-DD35BCD97F1E}"/>
              </a:ext>
            </a:extLst>
          </p:cNvPr>
          <p:cNvSpPr txBox="1"/>
          <p:nvPr/>
        </p:nvSpPr>
        <p:spPr>
          <a:xfrm>
            <a:off x="332609" y="1138434"/>
            <a:ext cx="1113279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ea typeface="Calibri"/>
                <a:cs typeface="Calibri"/>
              </a:rPr>
              <a:t>Required: Google Account</a:t>
            </a:r>
          </a:p>
          <a:p>
            <a:endParaRPr lang="en-GB" sz="2400">
              <a:ea typeface="Calibri"/>
              <a:cs typeface="Calibri"/>
            </a:endParaRPr>
          </a:p>
          <a:p>
            <a:r>
              <a:rPr lang="en-GB" sz="2400" dirty="0">
                <a:ea typeface="+mn-lt"/>
                <a:cs typeface="+mn-lt"/>
              </a:rPr>
              <a:t>Google has many APIs that access different features. We will be creating a project to access information on Places – Points marked on Google maps.</a:t>
            </a:r>
          </a:p>
          <a:p>
            <a:endParaRPr lang="en-GB" sz="2400">
              <a:ea typeface="+mn-lt"/>
              <a:cs typeface="+mn-lt"/>
            </a:endParaRPr>
          </a:p>
          <a:p>
            <a:r>
              <a:rPr lang="en-GB" sz="2400" dirty="0">
                <a:ea typeface="+mn-lt"/>
                <a:cs typeface="+mn-lt"/>
              </a:rPr>
              <a:t>This API Requires a Billing Account – but features can be accessed for free.</a:t>
            </a:r>
          </a:p>
          <a:p>
            <a:endParaRPr lang="en-GB" sz="2400" dirty="0">
              <a:ea typeface="+mn-lt"/>
              <a:cs typeface="+mn-lt"/>
            </a:endParaRPr>
          </a:p>
          <a:p>
            <a:r>
              <a:rPr lang="en-GB" sz="2400" dirty="0">
                <a:ea typeface="+mn-lt"/>
                <a:cs typeface="+mn-lt"/>
              </a:rPr>
              <a:t>I will be generating keys for the account to use in any script – you may use this in the next session or in your own time to generate data.</a:t>
            </a:r>
          </a:p>
          <a:p>
            <a:r>
              <a:rPr lang="en-GB" sz="2400" dirty="0">
                <a:ea typeface="+mn-lt"/>
                <a:cs typeface="+mn-lt"/>
                <a:hlinkClick r:id="rId4"/>
              </a:rPr>
              <a:t>https://console.cloud.google.com/apis/dashboard</a:t>
            </a:r>
            <a:r>
              <a:rPr lang="en-GB" sz="2400" dirty="0">
                <a:ea typeface="+mn-lt"/>
                <a:cs typeface="+mn-lt"/>
              </a:rPr>
              <a:t> </a:t>
            </a:r>
            <a:endParaRPr lang="en-GB" dirty="0"/>
          </a:p>
          <a:p>
            <a:pPr marL="342900" indent="-342900">
              <a:buFont typeface="Calibri"/>
              <a:buChar char="-"/>
            </a:pPr>
            <a:endParaRPr lang="en-GB" sz="2400">
              <a:ea typeface="Calibri"/>
              <a:cs typeface="Calibri"/>
            </a:endParaRPr>
          </a:p>
          <a:p>
            <a:pPr marL="342900" indent="-342900">
              <a:buFont typeface="Calibri"/>
              <a:buChar char="-"/>
            </a:pPr>
            <a:endParaRPr lang="en-GB" sz="2400">
              <a:ea typeface="Calibri"/>
              <a:cs typeface="Calibri"/>
            </a:endParaRPr>
          </a:p>
          <a:p>
            <a:endParaRPr lang="en-GB" sz="2400">
              <a:ea typeface="Calibri"/>
              <a:cs typeface="Calibri"/>
            </a:endParaRPr>
          </a:p>
          <a:p>
            <a:pPr marL="342900" indent="-342900">
              <a:buFont typeface="Calibri"/>
              <a:buChar char="-"/>
            </a:pPr>
            <a:endParaRPr lang="en-GB" sz="2400">
              <a:ea typeface="Calibri"/>
              <a:cs typeface="Calibri"/>
            </a:endParaRPr>
          </a:p>
        </p:txBody>
      </p:sp>
    </p:spTree>
    <p:extLst>
      <p:ext uri="{BB962C8B-B14F-4D97-AF65-F5344CB8AC3E}">
        <p14:creationId xmlns:p14="http://schemas.microsoft.com/office/powerpoint/2010/main" val="541319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2" name="TextBox 1"/>
          <p:cNvSpPr txBox="1"/>
          <p:nvPr/>
        </p:nvSpPr>
        <p:spPr>
          <a:xfrm>
            <a:off x="-625066" y="3517628"/>
            <a:ext cx="5683997" cy="1769715"/>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endParaRPr lang="en-GB">
              <a:solidFill>
                <a:srgbClr val="002E5F"/>
              </a:solidFill>
              <a:cs typeface="Calibri" panose="020F0502020204030204"/>
            </a:endParaRPr>
          </a:p>
          <a:p>
            <a:pPr marL="742950" lvl="1" indent="-285750">
              <a:lnSpc>
                <a:spcPct val="150000"/>
              </a:lnSpc>
              <a:buFont typeface="Arial" panose="020B0604020202020204" pitchFamily="34" charset="0"/>
              <a:buChar char="•"/>
            </a:pPr>
            <a:endParaRPr lang="en-GB" b="1">
              <a:solidFill>
                <a:srgbClr val="002E5F"/>
              </a:solidFill>
              <a:cs typeface="Calibri" panose="020F0502020204030204"/>
            </a:endParaRPr>
          </a:p>
          <a:p>
            <a:endParaRPr lang="en-GB">
              <a:solidFill>
                <a:srgbClr val="002E5F"/>
              </a:solidFill>
              <a:cs typeface="Calibri" panose="020F0502020204030204"/>
            </a:endParaRPr>
          </a:p>
          <a:p>
            <a:pPr marL="457200" indent="-457200">
              <a:buFont typeface="Arial" panose="020B0604020202020204" pitchFamily="34" charset="0"/>
              <a:buChar char="•"/>
            </a:pPr>
            <a:endParaRPr lang="en-GB" sz="2800">
              <a:solidFill>
                <a:srgbClr val="002060"/>
              </a:solidFill>
              <a:cs typeface="Calibri" panose="020F0502020204030204"/>
            </a:endParaRPr>
          </a:p>
          <a:p>
            <a:pPr marL="285750" indent="-285750">
              <a:buFont typeface="Arial" panose="020B0604020202020204" pitchFamily="34" charset="0"/>
              <a:buChar char="•"/>
            </a:pPr>
            <a:endParaRPr lang="en-GB">
              <a:solidFill>
                <a:srgbClr val="002E5F"/>
              </a:solidFill>
              <a:cs typeface="Calibri" panose="020F0502020204030204"/>
            </a:endParaRPr>
          </a:p>
        </p:txBody>
      </p:sp>
      <p:sp>
        <p:nvSpPr>
          <p:cNvPr id="4" name="TextBox 3">
            <a:extLst>
              <a:ext uri="{FF2B5EF4-FFF2-40B4-BE49-F238E27FC236}">
                <a16:creationId xmlns:a16="http://schemas.microsoft.com/office/drawing/2014/main" id="{BFB162DF-B099-44CE-B0A5-04FBF3F95552}"/>
              </a:ext>
            </a:extLst>
          </p:cNvPr>
          <p:cNvSpPr txBox="1"/>
          <p:nvPr/>
        </p:nvSpPr>
        <p:spPr>
          <a:xfrm>
            <a:off x="581025" y="1665220"/>
            <a:ext cx="5142759" cy="2173031"/>
          </a:xfrm>
          <a:prstGeom prst="rect">
            <a:avLst/>
          </a:prstGeom>
          <a:noFill/>
        </p:spPr>
        <p:txBody>
          <a:bodyPr wrap="square" lIns="91440" tIns="45720" rIns="91440" bIns="45720" rtlCol="0" anchor="t">
            <a:spAutoFit/>
          </a:bodyPr>
          <a:lstStyle/>
          <a:p>
            <a:pPr marL="457200" indent="-457200">
              <a:lnSpc>
                <a:spcPct val="150000"/>
              </a:lnSpc>
              <a:spcAft>
                <a:spcPts val="600"/>
              </a:spcAft>
              <a:buFont typeface="Arial" panose="020B0604020202020204" pitchFamily="34" charset="0"/>
              <a:buChar char="•"/>
            </a:pPr>
            <a:endParaRPr lang="en-GB">
              <a:solidFill>
                <a:srgbClr val="002060"/>
              </a:solidFill>
              <a:cs typeface="Calibri" panose="020F0502020204030204"/>
            </a:endParaRPr>
          </a:p>
          <a:p>
            <a:pPr>
              <a:lnSpc>
                <a:spcPct val="150000"/>
              </a:lnSpc>
              <a:spcAft>
                <a:spcPts val="600"/>
              </a:spcAft>
            </a:pPr>
            <a:endParaRPr lang="en-GB">
              <a:solidFill>
                <a:srgbClr val="002060"/>
              </a:solidFill>
              <a:cs typeface="Calibri" panose="020F0502020204030204"/>
            </a:endParaRPr>
          </a:p>
          <a:p>
            <a:pPr marL="457200" indent="-457200">
              <a:lnSpc>
                <a:spcPct val="150000"/>
              </a:lnSpc>
              <a:spcAft>
                <a:spcPts val="600"/>
              </a:spcAft>
              <a:buFont typeface="Arial" panose="020B0604020202020204" pitchFamily="34" charset="0"/>
              <a:buChar char="•"/>
            </a:pPr>
            <a:endParaRPr lang="en-GB" sz="2800">
              <a:solidFill>
                <a:srgbClr val="002060"/>
              </a:solidFill>
              <a:cs typeface="Calibri" panose="020F0502020204030204"/>
            </a:endParaRPr>
          </a:p>
          <a:p>
            <a:pPr marL="285750" indent="-285750">
              <a:lnSpc>
                <a:spcPct val="150000"/>
              </a:lnSpc>
              <a:spcAft>
                <a:spcPts val="600"/>
              </a:spcAft>
              <a:buFont typeface="Arial" panose="020B0604020202020204" pitchFamily="34" charset="0"/>
              <a:buChar char="•"/>
            </a:pPr>
            <a:endParaRPr lang="en-GB">
              <a:solidFill>
                <a:srgbClr val="002E5F"/>
              </a:solidFill>
              <a:cs typeface="Calibri" panose="020F0502020204030204"/>
            </a:endParaRPr>
          </a:p>
        </p:txBody>
      </p:sp>
      <p:pic>
        <p:nvPicPr>
          <p:cNvPr id="13" name="Picture 12">
            <a:extLst>
              <a:ext uri="{FF2B5EF4-FFF2-40B4-BE49-F238E27FC236}">
                <a16:creationId xmlns:a16="http://schemas.microsoft.com/office/drawing/2014/main" id="{7563DCDB-4347-4311-BB30-5EA80E0D5F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3394" y="-457200"/>
            <a:ext cx="1542572" cy="1542572"/>
          </a:xfrm>
          <a:prstGeom prst="rect">
            <a:avLst/>
          </a:prstGeom>
        </p:spPr>
      </p:pic>
      <p:sp>
        <p:nvSpPr>
          <p:cNvPr id="15" name="TextBox 14">
            <a:extLst>
              <a:ext uri="{FF2B5EF4-FFF2-40B4-BE49-F238E27FC236}">
                <a16:creationId xmlns:a16="http://schemas.microsoft.com/office/drawing/2014/main" id="{4390EC5D-2BD0-4EBE-B08C-C20495BE66FD}"/>
              </a:ext>
            </a:extLst>
          </p:cNvPr>
          <p:cNvSpPr txBox="1"/>
          <p:nvPr/>
        </p:nvSpPr>
        <p:spPr>
          <a:xfrm>
            <a:off x="5145208" y="2175926"/>
            <a:ext cx="3975721" cy="830997"/>
          </a:xfrm>
          <a:prstGeom prst="rect">
            <a:avLst/>
          </a:prstGeom>
          <a:noFill/>
        </p:spPr>
        <p:txBody>
          <a:bodyPr wrap="square" lIns="91440" tIns="45720" rIns="91440" bIns="45720" rtlCol="0" anchor="t">
            <a:spAutoFit/>
          </a:bodyPr>
          <a:lstStyle/>
          <a:p>
            <a:r>
              <a:rPr lang="en-GB" sz="4800" b="1">
                <a:solidFill>
                  <a:srgbClr val="002E5F"/>
                </a:solidFill>
                <a:latin typeface="Source Sans Pro"/>
                <a:ea typeface="Source Sans Pro"/>
              </a:rPr>
              <a:t>Q &amp; A</a:t>
            </a:r>
          </a:p>
        </p:txBody>
      </p:sp>
    </p:spTree>
    <p:extLst>
      <p:ext uri="{BB962C8B-B14F-4D97-AF65-F5344CB8AC3E}">
        <p14:creationId xmlns:p14="http://schemas.microsoft.com/office/powerpoint/2010/main" val="1167345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2" name="TextBox 1"/>
          <p:cNvSpPr txBox="1"/>
          <p:nvPr/>
        </p:nvSpPr>
        <p:spPr>
          <a:xfrm>
            <a:off x="6508003" y="1729887"/>
            <a:ext cx="5683997" cy="1769715"/>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endParaRPr lang="en-GB">
              <a:solidFill>
                <a:srgbClr val="002E5F"/>
              </a:solidFill>
              <a:cs typeface="Calibri" panose="020F0502020204030204"/>
            </a:endParaRPr>
          </a:p>
          <a:p>
            <a:pPr marL="742950" lvl="1" indent="-285750">
              <a:lnSpc>
                <a:spcPct val="150000"/>
              </a:lnSpc>
              <a:buFont typeface="Arial" panose="020B0604020202020204" pitchFamily="34" charset="0"/>
              <a:buChar char="•"/>
            </a:pPr>
            <a:endParaRPr lang="en-GB" b="1">
              <a:solidFill>
                <a:srgbClr val="002E5F"/>
              </a:solidFill>
              <a:cs typeface="Calibri" panose="020F0502020204030204"/>
            </a:endParaRPr>
          </a:p>
          <a:p>
            <a:endParaRPr lang="en-GB">
              <a:solidFill>
                <a:srgbClr val="002E5F"/>
              </a:solidFill>
              <a:cs typeface="Calibri" panose="020F0502020204030204"/>
            </a:endParaRPr>
          </a:p>
          <a:p>
            <a:pPr marL="457200" indent="-457200">
              <a:buFont typeface="Arial" panose="020B0604020202020204" pitchFamily="34" charset="0"/>
              <a:buChar char="•"/>
            </a:pPr>
            <a:endParaRPr lang="en-GB" sz="2800">
              <a:solidFill>
                <a:srgbClr val="002060"/>
              </a:solidFill>
              <a:cs typeface="Calibri" panose="020F0502020204030204"/>
            </a:endParaRPr>
          </a:p>
          <a:p>
            <a:pPr marL="285750" indent="-285750">
              <a:buFont typeface="Arial" panose="020B0604020202020204" pitchFamily="34" charset="0"/>
              <a:buChar char="•"/>
            </a:pPr>
            <a:endParaRPr lang="en-GB">
              <a:solidFill>
                <a:srgbClr val="002E5F"/>
              </a:solidFill>
              <a:cs typeface="Calibri" panose="020F0502020204030204"/>
            </a:endParaRPr>
          </a:p>
        </p:txBody>
      </p:sp>
      <p:sp>
        <p:nvSpPr>
          <p:cNvPr id="4" name="TextBox 3">
            <a:extLst>
              <a:ext uri="{FF2B5EF4-FFF2-40B4-BE49-F238E27FC236}">
                <a16:creationId xmlns:a16="http://schemas.microsoft.com/office/drawing/2014/main" id="{BFB162DF-B099-44CE-B0A5-04FBF3F95552}"/>
              </a:ext>
            </a:extLst>
          </p:cNvPr>
          <p:cNvSpPr txBox="1"/>
          <p:nvPr/>
        </p:nvSpPr>
        <p:spPr>
          <a:xfrm>
            <a:off x="6508188" y="658158"/>
            <a:ext cx="5302859" cy="3111749"/>
          </a:xfrm>
          <a:prstGeom prst="rect">
            <a:avLst/>
          </a:prstGeom>
          <a:noFill/>
        </p:spPr>
        <p:txBody>
          <a:bodyPr wrap="square" lIns="91440" tIns="45720" rIns="91440" bIns="45720" rtlCol="0" anchor="t">
            <a:spAutoFit/>
          </a:bodyPr>
          <a:lstStyle/>
          <a:p>
            <a:pPr>
              <a:lnSpc>
                <a:spcPct val="150000"/>
              </a:lnSpc>
              <a:spcAft>
                <a:spcPts val="600"/>
              </a:spcAft>
            </a:pPr>
            <a:endParaRPr lang="it-IT" sz="2000">
              <a:solidFill>
                <a:srgbClr val="002E5F"/>
              </a:solidFill>
              <a:latin typeface="Source Sans Pro"/>
              <a:ea typeface="+mn-lt"/>
              <a:cs typeface="+mn-lt"/>
            </a:endParaRPr>
          </a:p>
          <a:p>
            <a:pPr marL="457200" indent="-457200">
              <a:lnSpc>
                <a:spcPct val="150000"/>
              </a:lnSpc>
              <a:spcAft>
                <a:spcPts val="600"/>
              </a:spcAft>
              <a:buFont typeface="Arial" panose="020B0604020202020204" pitchFamily="34" charset="0"/>
              <a:buChar char="•"/>
            </a:pPr>
            <a:endParaRPr lang="it-IT" sz="2000">
              <a:solidFill>
                <a:srgbClr val="002E5F"/>
              </a:solidFill>
              <a:latin typeface="Source Sans Pro"/>
              <a:ea typeface="Calibri"/>
              <a:cs typeface="Calibri" panose="020F0502020204030204"/>
            </a:endParaRPr>
          </a:p>
          <a:p>
            <a:pPr marL="457200" indent="-457200">
              <a:lnSpc>
                <a:spcPct val="150000"/>
              </a:lnSpc>
              <a:spcAft>
                <a:spcPts val="600"/>
              </a:spcAft>
              <a:buFont typeface="Arial" panose="020B0604020202020204" pitchFamily="34" charset="0"/>
              <a:buChar char="•"/>
            </a:pPr>
            <a:endParaRPr lang="it-IT" sz="2000">
              <a:solidFill>
                <a:srgbClr val="002E5F"/>
              </a:solidFill>
              <a:latin typeface="Source Sans Pro"/>
              <a:ea typeface="Calibri"/>
              <a:cs typeface="Calibri" panose="020F0502020204030204"/>
            </a:endParaRPr>
          </a:p>
          <a:p>
            <a:pPr marL="457200" indent="-457200">
              <a:lnSpc>
                <a:spcPct val="150000"/>
              </a:lnSpc>
              <a:spcAft>
                <a:spcPts val="600"/>
              </a:spcAft>
              <a:buFont typeface="Arial" panose="020B0604020202020204" pitchFamily="34" charset="0"/>
              <a:buChar char="•"/>
            </a:pPr>
            <a:endParaRPr lang="it-IT" sz="2000">
              <a:solidFill>
                <a:srgbClr val="002E5F"/>
              </a:solidFill>
              <a:latin typeface="Source Sans Pro"/>
              <a:ea typeface="Calibri"/>
              <a:cs typeface="Calibri" panose="020F0502020204030204"/>
            </a:endParaRPr>
          </a:p>
          <a:p>
            <a:pPr marL="457200" indent="-457200">
              <a:lnSpc>
                <a:spcPct val="150000"/>
              </a:lnSpc>
              <a:spcAft>
                <a:spcPts val="600"/>
              </a:spcAft>
              <a:buFont typeface="Arial" panose="020B0604020202020204" pitchFamily="34" charset="0"/>
              <a:buChar char="•"/>
            </a:pPr>
            <a:endParaRPr lang="en-GB">
              <a:solidFill>
                <a:srgbClr val="002060"/>
              </a:solidFill>
              <a:ea typeface="Calibri" panose="020F0502020204030204"/>
              <a:cs typeface="Calibri" panose="020F0502020204030204"/>
            </a:endParaRPr>
          </a:p>
          <a:p>
            <a:pPr marL="285750" indent="-285750">
              <a:lnSpc>
                <a:spcPct val="150000"/>
              </a:lnSpc>
              <a:spcAft>
                <a:spcPts val="600"/>
              </a:spcAft>
              <a:buFont typeface="Arial" panose="020B0604020202020204" pitchFamily="34" charset="0"/>
              <a:buChar char="•"/>
            </a:pPr>
            <a:endParaRPr lang="en-GB">
              <a:solidFill>
                <a:srgbClr val="002E5F"/>
              </a:solidFill>
              <a:ea typeface="Calibri" panose="020F0502020204030204"/>
              <a:cs typeface="Calibri" panose="020F0502020204030204"/>
            </a:endParaRPr>
          </a:p>
        </p:txBody>
      </p:sp>
      <p:sp>
        <p:nvSpPr>
          <p:cNvPr id="8" name="TextBox 7">
            <a:extLst>
              <a:ext uri="{FF2B5EF4-FFF2-40B4-BE49-F238E27FC236}">
                <a16:creationId xmlns:a16="http://schemas.microsoft.com/office/drawing/2014/main" id="{20DA1EAA-20D9-4DC2-A1FD-12AAB6A7A7DE}"/>
              </a:ext>
            </a:extLst>
          </p:cNvPr>
          <p:cNvSpPr txBox="1"/>
          <p:nvPr/>
        </p:nvSpPr>
        <p:spPr>
          <a:xfrm>
            <a:off x="327332" y="182732"/>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Next session overview</a:t>
            </a:r>
          </a:p>
        </p:txBody>
      </p:sp>
      <p:sp>
        <p:nvSpPr>
          <p:cNvPr id="3" name="TextBox 2">
            <a:extLst>
              <a:ext uri="{FF2B5EF4-FFF2-40B4-BE49-F238E27FC236}">
                <a16:creationId xmlns:a16="http://schemas.microsoft.com/office/drawing/2014/main" id="{62DC0545-270C-D88F-1FE8-349F0F3F09CC}"/>
              </a:ext>
            </a:extLst>
          </p:cNvPr>
          <p:cNvSpPr txBox="1"/>
          <p:nvPr/>
        </p:nvSpPr>
        <p:spPr>
          <a:xfrm>
            <a:off x="484065" y="1142394"/>
            <a:ext cx="81937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latin typeface="Source Sans Pro"/>
                <a:ea typeface="Source Sans Pro"/>
              </a:rPr>
              <a:t>Bring an API you are interested in and associated documentation to go through next session for the exercise</a:t>
            </a:r>
            <a:endParaRPr lang="en-US"/>
          </a:p>
        </p:txBody>
      </p:sp>
    </p:spTree>
    <p:extLst>
      <p:ext uri="{BB962C8B-B14F-4D97-AF65-F5344CB8AC3E}">
        <p14:creationId xmlns:p14="http://schemas.microsoft.com/office/powerpoint/2010/main" val="3091388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8584" y="-393580"/>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1202" y="5491391"/>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pic>
        <p:nvPicPr>
          <p:cNvPr id="3" name="Picture 2">
            <a:extLst>
              <a:ext uri="{FF2B5EF4-FFF2-40B4-BE49-F238E27FC236}">
                <a16:creationId xmlns:a16="http://schemas.microsoft.com/office/drawing/2014/main" id="{21838B4D-E775-4BE2-BC01-1A22C6493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8248" y="827287"/>
            <a:ext cx="4435504" cy="4435504"/>
          </a:xfrm>
          <a:prstGeom prst="rect">
            <a:avLst/>
          </a:prstGeom>
        </p:spPr>
      </p:pic>
    </p:spTree>
    <p:extLst>
      <p:ext uri="{BB962C8B-B14F-4D97-AF65-F5344CB8AC3E}">
        <p14:creationId xmlns:p14="http://schemas.microsoft.com/office/powerpoint/2010/main" val="3966368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43600"/>
            <a:ext cx="122413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1" name="TextBox 10"/>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6" name="TextBox 5">
            <a:extLst>
              <a:ext uri="{FF2B5EF4-FFF2-40B4-BE49-F238E27FC236}">
                <a16:creationId xmlns:a16="http://schemas.microsoft.com/office/drawing/2014/main" id="{20D4C3EE-3DA3-43F0-B3B9-D697FCC390AD}"/>
              </a:ext>
            </a:extLst>
          </p:cNvPr>
          <p:cNvSpPr txBox="1"/>
          <p:nvPr/>
        </p:nvSpPr>
        <p:spPr>
          <a:xfrm>
            <a:off x="327332" y="-228722"/>
            <a:ext cx="9424842" cy="1710596"/>
          </a:xfrm>
          <a:prstGeom prst="rect">
            <a:avLst/>
          </a:prstGeom>
          <a:noFill/>
        </p:spPr>
        <p:txBody>
          <a:bodyPr wrap="square" lIns="91440" tIns="45720" rIns="91440" bIns="45720" rtlCol="0" anchor="t">
            <a:spAutoFit/>
          </a:bodyPr>
          <a:lstStyle/>
          <a:p>
            <a:pPr algn="ctr">
              <a:lnSpc>
                <a:spcPct val="150000"/>
              </a:lnSpc>
            </a:pPr>
            <a:endParaRPr lang="en-GB" sz="1800" b="1" i="0">
              <a:solidFill>
                <a:srgbClr val="002060"/>
              </a:solidFill>
              <a:effectLst/>
              <a:latin typeface="Integral CF" panose="00000500000000000000" pitchFamily="50" charset="0"/>
              <a:ea typeface="Source Sans Pro" panose="020B0503030403020204" pitchFamily="34" charset="0"/>
            </a:endParaRPr>
          </a:p>
          <a:p>
            <a:pPr>
              <a:lnSpc>
                <a:spcPct val="150000"/>
              </a:lnSpc>
            </a:pPr>
            <a:r>
              <a:rPr lang="en-GB" sz="3600" b="1">
                <a:solidFill>
                  <a:srgbClr val="002060"/>
                </a:solidFill>
                <a:latin typeface="Source Sans Pro"/>
                <a:ea typeface="Source Sans Pro"/>
              </a:rPr>
              <a:t>Housekeeping and itinerary</a:t>
            </a:r>
            <a:endParaRPr lang="en-GB" b="1">
              <a:solidFill>
                <a:srgbClr val="002060"/>
              </a:solidFill>
              <a:latin typeface="Source Sans Pro" panose="020B0503030403020204" pitchFamily="34" charset="0"/>
              <a:ea typeface="Source Sans Pro" panose="020B0503030403020204" pitchFamily="34" charset="0"/>
            </a:endParaRPr>
          </a:p>
          <a:p>
            <a:pPr marL="285750" indent="-285750" algn="ctr">
              <a:lnSpc>
                <a:spcPct val="150000"/>
              </a:lnSpc>
              <a:buFont typeface="Arial" panose="020B0604020202020204" pitchFamily="34" charset="0"/>
              <a:buChar char="•"/>
            </a:pPr>
            <a:endParaRPr lang="en-GB">
              <a:solidFill>
                <a:srgbClr val="002060"/>
              </a:solidFill>
              <a:latin typeface="Source Sans Pro" panose="020B0503030403020204" pitchFamily="34" charset="0"/>
              <a:ea typeface="Source Sans Pro" panose="020B0503030403020204" pitchFamily="34" charset="0"/>
            </a:endParaRPr>
          </a:p>
        </p:txBody>
      </p:sp>
      <p:sp>
        <p:nvSpPr>
          <p:cNvPr id="10" name="TextBox 9">
            <a:extLst>
              <a:ext uri="{FF2B5EF4-FFF2-40B4-BE49-F238E27FC236}">
                <a16:creationId xmlns:a16="http://schemas.microsoft.com/office/drawing/2014/main" id="{DEF53A1E-879D-4CC3-8968-AE8027E7DBE9}"/>
              </a:ext>
            </a:extLst>
          </p:cNvPr>
          <p:cNvSpPr txBox="1"/>
          <p:nvPr/>
        </p:nvSpPr>
        <p:spPr>
          <a:xfrm>
            <a:off x="419698" y="1199019"/>
            <a:ext cx="10608186" cy="3970318"/>
          </a:xfrm>
          <a:prstGeom prst="rect">
            <a:avLst/>
          </a:prstGeom>
          <a:noFill/>
        </p:spPr>
        <p:txBody>
          <a:bodyPr wrap="square" lIns="91440" tIns="45720" rIns="91440" bIns="45720" anchor="t">
            <a:spAutoFit/>
          </a:bodyPr>
          <a:lstStyle/>
          <a:p>
            <a:r>
              <a:rPr lang="en-GB" b="1">
                <a:latin typeface="Source Sans Pro"/>
                <a:ea typeface="Source Sans Pro"/>
              </a:rPr>
              <a:t>Session 1 - Day 1 - 26/11/25</a:t>
            </a:r>
          </a:p>
          <a:p>
            <a:endParaRPr lang="en-GB">
              <a:latin typeface="Source Sans Pro" panose="020B0503030403020204" pitchFamily="34" charset="0"/>
              <a:ea typeface="Source Sans Pro" panose="020B0503030403020204" pitchFamily="34" charset="0"/>
            </a:endParaRPr>
          </a:p>
          <a:p>
            <a:r>
              <a:rPr lang="en-GB">
                <a:latin typeface="Source Sans Pro"/>
                <a:ea typeface="Source Sans Pro"/>
              </a:rPr>
              <a:t>[14:00-14:20] - Talk: Introduction to APIs and use cases</a:t>
            </a:r>
          </a:p>
          <a:p>
            <a:r>
              <a:rPr lang="en-GB">
                <a:latin typeface="Source Sans Pro"/>
                <a:ea typeface="Source Sans Pro"/>
              </a:rPr>
              <a:t>[14:20-14:30]: Q &amp; A - main goals from attendees for API use and domain</a:t>
            </a:r>
          </a:p>
          <a:p>
            <a:r>
              <a:rPr lang="en-GB">
                <a:latin typeface="Source Sans Pro"/>
                <a:ea typeface="Source Sans Pro"/>
              </a:rPr>
              <a:t>[14:30-14:40] - Talk &amp; brief demo:  Web based access for APIs (searchable interface) a short demonstration [14:40-15:00] -Talk: Understanding API documentation</a:t>
            </a:r>
          </a:p>
          <a:p>
            <a:r>
              <a:rPr lang="en-GB">
                <a:latin typeface="Source Sans Pro"/>
                <a:ea typeface="Source Sans Pro"/>
              </a:rPr>
              <a:t>[15:00-15:20] - Talk : Understanding file outputs with JSON/XML structures</a:t>
            </a:r>
          </a:p>
          <a:p>
            <a:r>
              <a:rPr lang="en-GB" b="1">
                <a:latin typeface="Source Sans Pro"/>
                <a:ea typeface="Source Sans Pro"/>
              </a:rPr>
              <a:t>10-minute break </a:t>
            </a:r>
          </a:p>
          <a:p>
            <a:r>
              <a:rPr lang="en-GB">
                <a:latin typeface="Source Sans Pro"/>
                <a:ea typeface="Source Sans Pro"/>
              </a:rPr>
              <a:t>[15:30-15:45] - Talk and demonstration: Understanding API user keys/authentication</a:t>
            </a:r>
          </a:p>
          <a:p>
            <a:r>
              <a:rPr lang="en-GB">
                <a:latin typeface="Source Sans Pro"/>
                <a:ea typeface="Source Sans Pro"/>
              </a:rPr>
              <a:t>Demonstration (Google APIs)</a:t>
            </a:r>
          </a:p>
          <a:p>
            <a:r>
              <a:rPr lang="en-GB" b="1">
                <a:latin typeface="Source Sans Pro"/>
                <a:ea typeface="Source Sans Pro"/>
              </a:rPr>
              <a:t>Final 10 minutes</a:t>
            </a:r>
          </a:p>
          <a:p>
            <a:r>
              <a:rPr lang="en-GB">
                <a:latin typeface="Source Sans Pro"/>
                <a:ea typeface="Source Sans Pro"/>
              </a:rPr>
              <a:t>Discussion: Q &amp; A  </a:t>
            </a:r>
          </a:p>
          <a:p>
            <a:r>
              <a:rPr lang="en-GB">
                <a:latin typeface="Source Sans Pro"/>
                <a:ea typeface="Source Sans Pro"/>
              </a:rPr>
              <a:t>Next session overview for practical &amp; exercise</a:t>
            </a:r>
          </a:p>
          <a:p>
            <a:r>
              <a:rPr lang="en-GB">
                <a:latin typeface="Source Sans Pro"/>
                <a:ea typeface="Source Sans Pro"/>
              </a:rPr>
              <a:t>Record attendance &amp; feedback</a:t>
            </a:r>
          </a:p>
        </p:txBody>
      </p:sp>
    </p:spTree>
    <p:extLst>
      <p:ext uri="{BB962C8B-B14F-4D97-AF65-F5344CB8AC3E}">
        <p14:creationId xmlns:p14="http://schemas.microsoft.com/office/powerpoint/2010/main" val="4107828634"/>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F24172-CD57-4595-8E33-D7120E4C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25" y="150801"/>
            <a:ext cx="3216792" cy="633053"/>
          </a:xfrm>
          <a:prstGeom prst="rect">
            <a:avLst/>
          </a:prstGeom>
        </p:spPr>
      </p:pic>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219693"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1" name="TextBox 10">
            <a:extLst>
              <a:ext uri="{FF2B5EF4-FFF2-40B4-BE49-F238E27FC236}">
                <a16:creationId xmlns:a16="http://schemas.microsoft.com/office/drawing/2014/main" id="{6894BBF0-BFF5-48AA-B957-02552792D74C}"/>
              </a:ext>
            </a:extLst>
          </p:cNvPr>
          <p:cNvSpPr txBox="1"/>
          <p:nvPr/>
        </p:nvSpPr>
        <p:spPr>
          <a:xfrm>
            <a:off x="2638254" y="1834257"/>
            <a:ext cx="6682015" cy="1706878"/>
          </a:xfrm>
          <a:prstGeom prst="rect">
            <a:avLst/>
          </a:prstGeom>
          <a:noFill/>
        </p:spPr>
        <p:txBody>
          <a:bodyPr wrap="square">
            <a:spAutoFit/>
          </a:bodyPr>
          <a:lstStyle/>
          <a:p>
            <a:pPr algn="ctr">
              <a:lnSpc>
                <a:spcPct val="120000"/>
              </a:lnSpc>
            </a:pPr>
            <a:r>
              <a:rPr lang="en-GB" sz="3200" b="1" i="0">
                <a:solidFill>
                  <a:srgbClr val="002060"/>
                </a:solidFill>
                <a:effectLst/>
                <a:latin typeface="Integral CF Bold" panose="00000800000000000000" pitchFamily="50" charset="0"/>
              </a:rPr>
              <a:t>API use </a:t>
            </a:r>
            <a:r>
              <a:rPr lang="en-GB" sz="3200" b="1">
                <a:solidFill>
                  <a:srgbClr val="002060"/>
                </a:solidFill>
                <a:latin typeface="Integral CF Bold" panose="00000800000000000000" pitchFamily="50" charset="0"/>
              </a:rPr>
              <a:t>for research</a:t>
            </a:r>
          </a:p>
          <a:p>
            <a:pPr algn="ctr">
              <a:lnSpc>
                <a:spcPct val="120000"/>
              </a:lnSpc>
            </a:pPr>
            <a:endParaRPr lang="en-GB" sz="3200" b="1" i="0">
              <a:solidFill>
                <a:srgbClr val="002060"/>
              </a:solidFill>
              <a:effectLst/>
              <a:latin typeface="Integral CF Bold" panose="00000800000000000000" pitchFamily="50" charset="0"/>
            </a:endParaRPr>
          </a:p>
          <a:p>
            <a:pPr algn="ctr">
              <a:lnSpc>
                <a:spcPct val="120000"/>
              </a:lnSpc>
            </a:pPr>
            <a:r>
              <a:rPr lang="en-GB" sz="2800" b="1">
                <a:solidFill>
                  <a:srgbClr val="002060"/>
                </a:solidFill>
                <a:latin typeface="Integral CF Bold" panose="00000800000000000000" pitchFamily="50" charset="0"/>
              </a:rPr>
              <a:t>Session 2</a:t>
            </a:r>
            <a:endParaRPr lang="en-GB" sz="2800" b="1" i="0">
              <a:solidFill>
                <a:srgbClr val="002060"/>
              </a:solidFill>
              <a:effectLst/>
              <a:latin typeface="Integral CF Bold" panose="00000800000000000000" pitchFamily="50" charset="0"/>
            </a:endParaRPr>
          </a:p>
        </p:txBody>
      </p:sp>
      <p:pic>
        <p:nvPicPr>
          <p:cNvPr id="10" name="Picture 9">
            <a:extLst>
              <a:ext uri="{FF2B5EF4-FFF2-40B4-BE49-F238E27FC236}">
                <a16:creationId xmlns:a16="http://schemas.microsoft.com/office/drawing/2014/main" id="{11CD403B-966F-453F-9F01-EB2D480A5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3541" y="-643353"/>
            <a:ext cx="2003884" cy="2003884"/>
          </a:xfrm>
          <a:prstGeom prst="rect">
            <a:avLst/>
          </a:prstGeom>
        </p:spPr>
      </p:pic>
    </p:spTree>
    <p:extLst>
      <p:ext uri="{BB962C8B-B14F-4D97-AF65-F5344CB8AC3E}">
        <p14:creationId xmlns:p14="http://schemas.microsoft.com/office/powerpoint/2010/main" val="1312631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84" y="-393580"/>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1202" y="5491391"/>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12" name="TextBox 11">
            <a:extLst>
              <a:ext uri="{FF2B5EF4-FFF2-40B4-BE49-F238E27FC236}">
                <a16:creationId xmlns:a16="http://schemas.microsoft.com/office/drawing/2014/main" id="{549FD822-EB6F-4715-80EC-0B0F27FAD4A9}"/>
              </a:ext>
            </a:extLst>
          </p:cNvPr>
          <p:cNvSpPr txBox="1"/>
          <p:nvPr/>
        </p:nvSpPr>
        <p:spPr>
          <a:xfrm>
            <a:off x="569206" y="1574076"/>
            <a:ext cx="10708395" cy="3416320"/>
          </a:xfrm>
          <a:prstGeom prst="rect">
            <a:avLst/>
          </a:prstGeom>
          <a:noFill/>
        </p:spPr>
        <p:txBody>
          <a:bodyPr wrap="square" lIns="91440" tIns="45720" rIns="91440" bIns="45720" anchor="t">
            <a:spAutoFit/>
          </a:bodyPr>
          <a:lstStyle/>
          <a:p>
            <a:r>
              <a:rPr lang="en-GB" b="1">
                <a:latin typeface="Source Sans Pro"/>
                <a:ea typeface="Source Sans Pro"/>
              </a:rPr>
              <a:t>Session 2 - Day 3 03/12/25</a:t>
            </a:r>
          </a:p>
          <a:p>
            <a:r>
              <a:rPr lang="en-GB" b="1" i="1">
                <a:latin typeface="Source Sans Pro"/>
                <a:ea typeface="Source Sans Pro"/>
              </a:rPr>
              <a:t>APIs in practice</a:t>
            </a:r>
          </a:p>
          <a:p>
            <a:endParaRPr lang="en-GB">
              <a:latin typeface="Source Sans Pro" panose="020B0503030403020204" pitchFamily="34" charset="0"/>
              <a:ea typeface="Source Sans Pro" panose="020B0503030403020204" pitchFamily="34" charset="0"/>
            </a:endParaRPr>
          </a:p>
          <a:p>
            <a:r>
              <a:rPr lang="en-GB">
                <a:latin typeface="Source Sans Pro"/>
                <a:ea typeface="Source Sans Pro"/>
              </a:rPr>
              <a:t>[14:00-14:15]: Introduction to session and recap</a:t>
            </a:r>
          </a:p>
          <a:p>
            <a:r>
              <a:rPr lang="en-GB">
                <a:latin typeface="Source Sans Pro"/>
                <a:ea typeface="Source Sans Pro"/>
              </a:rPr>
              <a:t>[14:15-14:40]: Exercise - working through API documentation</a:t>
            </a:r>
          </a:p>
          <a:p>
            <a:r>
              <a:rPr lang="en-GB">
                <a:latin typeface="Source Sans Pro"/>
                <a:ea typeface="Source Sans Pro"/>
              </a:rPr>
              <a:t>[14:40-14:55]: Feedback to group on exercise</a:t>
            </a:r>
          </a:p>
          <a:p>
            <a:r>
              <a:rPr lang="en-GB" b="1">
                <a:latin typeface="Source Sans Pro"/>
                <a:ea typeface="Source Sans Pro"/>
              </a:rPr>
              <a:t>10 -minute break  </a:t>
            </a:r>
          </a:p>
          <a:p>
            <a:r>
              <a:rPr lang="en-GB">
                <a:latin typeface="Source Sans Pro"/>
                <a:ea typeface="Source Sans Pro"/>
              </a:rPr>
              <a:t>[15:05-15-50 +- 5 mins]: Practical with code book (accessing an API)</a:t>
            </a:r>
          </a:p>
          <a:p>
            <a:r>
              <a:rPr lang="en-GB">
                <a:latin typeface="Source Sans Pro"/>
                <a:ea typeface="Source Sans Pro"/>
              </a:rPr>
              <a:t>[15:50-15:55]: Discussion</a:t>
            </a:r>
          </a:p>
          <a:p>
            <a:r>
              <a:rPr lang="en-GB">
                <a:latin typeface="Source Sans Pro"/>
                <a:ea typeface="Source Sans Pro"/>
              </a:rPr>
              <a:t>Last 5 minutes </a:t>
            </a:r>
          </a:p>
          <a:p>
            <a:r>
              <a:rPr lang="en-GB" b="1">
                <a:latin typeface="Source Sans Pro"/>
                <a:ea typeface="Source Sans Pro"/>
              </a:rPr>
              <a:t>In closing: </a:t>
            </a:r>
            <a:r>
              <a:rPr lang="en-GB">
                <a:latin typeface="Source Sans Pro"/>
                <a:ea typeface="Source Sans Pro"/>
              </a:rPr>
              <a:t>signpost to resources</a:t>
            </a:r>
          </a:p>
          <a:p>
            <a:r>
              <a:rPr lang="en-GB">
                <a:latin typeface="Source Sans Pro"/>
                <a:ea typeface="Source Sans Pro"/>
              </a:rPr>
              <a:t>Record attendance &amp; feedback</a:t>
            </a:r>
          </a:p>
        </p:txBody>
      </p:sp>
      <p:sp>
        <p:nvSpPr>
          <p:cNvPr id="13" name="TextBox 12">
            <a:extLst>
              <a:ext uri="{FF2B5EF4-FFF2-40B4-BE49-F238E27FC236}">
                <a16:creationId xmlns:a16="http://schemas.microsoft.com/office/drawing/2014/main" id="{1637FE46-9C68-4073-ADB6-26DB6DC8EA88}"/>
              </a:ext>
            </a:extLst>
          </p:cNvPr>
          <p:cNvSpPr txBox="1"/>
          <p:nvPr/>
        </p:nvSpPr>
        <p:spPr>
          <a:xfrm>
            <a:off x="569206" y="-185306"/>
            <a:ext cx="9424842" cy="1710596"/>
          </a:xfrm>
          <a:prstGeom prst="rect">
            <a:avLst/>
          </a:prstGeom>
          <a:noFill/>
        </p:spPr>
        <p:txBody>
          <a:bodyPr wrap="square" lIns="91440" tIns="45720" rIns="91440" bIns="45720" rtlCol="0" anchor="t">
            <a:spAutoFit/>
          </a:bodyPr>
          <a:lstStyle/>
          <a:p>
            <a:pPr algn="ctr">
              <a:lnSpc>
                <a:spcPct val="150000"/>
              </a:lnSpc>
            </a:pPr>
            <a:endParaRPr lang="en-GB" sz="1800" b="1" i="0">
              <a:solidFill>
                <a:srgbClr val="002060"/>
              </a:solidFill>
              <a:effectLst/>
              <a:latin typeface="Integral CF" panose="00000500000000000000" pitchFamily="50" charset="0"/>
              <a:ea typeface="Source Sans Pro" panose="020B0503030403020204" pitchFamily="34" charset="0"/>
            </a:endParaRPr>
          </a:p>
          <a:p>
            <a:pPr>
              <a:lnSpc>
                <a:spcPct val="150000"/>
              </a:lnSpc>
            </a:pPr>
            <a:r>
              <a:rPr lang="en-GB" sz="3600" b="1">
                <a:solidFill>
                  <a:srgbClr val="002060"/>
                </a:solidFill>
                <a:latin typeface="Source Sans Pro"/>
                <a:ea typeface="Source Sans Pro"/>
              </a:rPr>
              <a:t>Housekeeping and itinerary</a:t>
            </a:r>
            <a:endParaRPr lang="en-GB" b="1">
              <a:solidFill>
                <a:srgbClr val="002060"/>
              </a:solidFill>
              <a:latin typeface="Source Sans Pro" panose="020B0503030403020204" pitchFamily="34" charset="0"/>
              <a:ea typeface="Source Sans Pro" panose="020B0503030403020204" pitchFamily="34" charset="0"/>
            </a:endParaRPr>
          </a:p>
          <a:p>
            <a:pPr marL="285750" indent="-285750" algn="ctr">
              <a:lnSpc>
                <a:spcPct val="150000"/>
              </a:lnSpc>
              <a:buFont typeface="Arial" panose="020B0604020202020204" pitchFamily="34" charset="0"/>
              <a:buChar char="•"/>
            </a:pPr>
            <a:endParaRPr lang="en-GB">
              <a:solidFill>
                <a:srgbClr val="002060"/>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309345318"/>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84" y="-393580"/>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1202" y="5491391"/>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7" name="TextBox 6">
            <a:extLst>
              <a:ext uri="{FF2B5EF4-FFF2-40B4-BE49-F238E27FC236}">
                <a16:creationId xmlns:a16="http://schemas.microsoft.com/office/drawing/2014/main" id="{A11F9A19-B1B1-446B-8FC7-26D44CDB4F21}"/>
              </a:ext>
            </a:extLst>
          </p:cNvPr>
          <p:cNvSpPr txBox="1"/>
          <p:nvPr/>
        </p:nvSpPr>
        <p:spPr>
          <a:xfrm>
            <a:off x="339337" y="275283"/>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Recap talk &amp; plans</a:t>
            </a:r>
          </a:p>
        </p:txBody>
      </p:sp>
    </p:spTree>
    <p:extLst>
      <p:ext uri="{BB962C8B-B14F-4D97-AF65-F5344CB8AC3E}">
        <p14:creationId xmlns:p14="http://schemas.microsoft.com/office/powerpoint/2010/main" val="956929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8584" y="-393580"/>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1202" y="5491391"/>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7" name="TextBox 6">
            <a:extLst>
              <a:ext uri="{FF2B5EF4-FFF2-40B4-BE49-F238E27FC236}">
                <a16:creationId xmlns:a16="http://schemas.microsoft.com/office/drawing/2014/main" id="{A11F9A19-B1B1-446B-8FC7-26D44CDB4F21}"/>
              </a:ext>
            </a:extLst>
          </p:cNvPr>
          <p:cNvSpPr txBox="1"/>
          <p:nvPr/>
        </p:nvSpPr>
        <p:spPr>
          <a:xfrm>
            <a:off x="339337" y="275283"/>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Exercise 1</a:t>
            </a:r>
          </a:p>
        </p:txBody>
      </p:sp>
      <p:sp>
        <p:nvSpPr>
          <p:cNvPr id="8" name="TextBox 7">
            <a:extLst>
              <a:ext uri="{FF2B5EF4-FFF2-40B4-BE49-F238E27FC236}">
                <a16:creationId xmlns:a16="http://schemas.microsoft.com/office/drawing/2014/main" id="{38EFED92-A3CB-449B-BA5F-82923F5D0484}"/>
              </a:ext>
            </a:extLst>
          </p:cNvPr>
          <p:cNvSpPr txBox="1"/>
          <p:nvPr/>
        </p:nvSpPr>
        <p:spPr>
          <a:xfrm>
            <a:off x="487321" y="1683008"/>
            <a:ext cx="11217357" cy="3046988"/>
          </a:xfrm>
          <a:prstGeom prst="rect">
            <a:avLst/>
          </a:prstGeom>
          <a:noFill/>
        </p:spPr>
        <p:txBody>
          <a:bodyPr wrap="square" lIns="91440" tIns="45720" rIns="91440" bIns="45720" rtlCol="0" anchor="t">
            <a:spAutoFit/>
          </a:bodyPr>
          <a:lstStyle/>
          <a:p>
            <a:pPr marL="514350" indent="-514350">
              <a:buFont typeface="+mj-lt"/>
              <a:buAutoNum type="arabicPeriod"/>
            </a:pPr>
            <a:r>
              <a:rPr lang="en-GB" sz="3200">
                <a:latin typeface="Source Sans Pro"/>
                <a:ea typeface="Source Sans Pro"/>
              </a:rPr>
              <a:t>Which API are you interested in?</a:t>
            </a:r>
          </a:p>
          <a:p>
            <a:pPr marL="514350" indent="-514350">
              <a:buFont typeface="+mj-lt"/>
              <a:buAutoNum type="arabicPeriod"/>
            </a:pPr>
            <a:r>
              <a:rPr lang="en-GB" sz="3200">
                <a:latin typeface="Source Sans Pro"/>
                <a:ea typeface="Source Sans Pro"/>
              </a:rPr>
              <a:t> Did you bring along some documentation?</a:t>
            </a:r>
          </a:p>
          <a:p>
            <a:pPr marL="514350" indent="-514350">
              <a:buFont typeface="+mj-lt"/>
              <a:buAutoNum type="arabicPeriod"/>
            </a:pPr>
            <a:r>
              <a:rPr lang="en-GB" sz="3200">
                <a:latin typeface="Source Sans Pro"/>
                <a:ea typeface="Source Sans Pro"/>
              </a:rPr>
              <a:t>Group together and go through some of key features listed in the documentation for API access.</a:t>
            </a:r>
          </a:p>
          <a:p>
            <a:pPr marL="514350" indent="-514350">
              <a:buFont typeface="+mj-lt"/>
              <a:buAutoNum type="arabicPeriod"/>
            </a:pPr>
            <a:r>
              <a:rPr lang="en-GB" sz="3200">
                <a:latin typeface="Source Sans Pro"/>
                <a:ea typeface="Source Sans Pro"/>
              </a:rPr>
              <a:t>Is it open or requires authentication?</a:t>
            </a:r>
          </a:p>
          <a:p>
            <a:pPr marL="514350" indent="-514350">
              <a:buFont typeface="+mj-lt"/>
              <a:buAutoNum type="arabicPeriod"/>
            </a:pPr>
            <a:r>
              <a:rPr lang="en-GB" sz="3200">
                <a:latin typeface="Source Sans Pro"/>
                <a:ea typeface="Source Sans Pro"/>
              </a:rPr>
              <a:t>Discuss and lay out the core features you would need</a:t>
            </a:r>
          </a:p>
        </p:txBody>
      </p:sp>
    </p:spTree>
    <p:extLst>
      <p:ext uri="{BB962C8B-B14F-4D97-AF65-F5344CB8AC3E}">
        <p14:creationId xmlns:p14="http://schemas.microsoft.com/office/powerpoint/2010/main" val="362828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84" y="-393580"/>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1202" y="5491391"/>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7" name="TextBox 6">
            <a:extLst>
              <a:ext uri="{FF2B5EF4-FFF2-40B4-BE49-F238E27FC236}">
                <a16:creationId xmlns:a16="http://schemas.microsoft.com/office/drawing/2014/main" id="{A11F9A19-B1B1-446B-8FC7-26D44CDB4F21}"/>
              </a:ext>
            </a:extLst>
          </p:cNvPr>
          <p:cNvSpPr txBox="1"/>
          <p:nvPr/>
        </p:nvSpPr>
        <p:spPr>
          <a:xfrm>
            <a:off x="339337" y="275283"/>
            <a:ext cx="6096000" cy="1200329"/>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Quick feedback from the exercise</a:t>
            </a:r>
          </a:p>
        </p:txBody>
      </p:sp>
      <p:sp>
        <p:nvSpPr>
          <p:cNvPr id="8" name="TextBox 7">
            <a:extLst>
              <a:ext uri="{FF2B5EF4-FFF2-40B4-BE49-F238E27FC236}">
                <a16:creationId xmlns:a16="http://schemas.microsoft.com/office/drawing/2014/main" id="{A0E29D41-5720-4DC1-A651-CA3969624B06}"/>
              </a:ext>
            </a:extLst>
          </p:cNvPr>
          <p:cNvSpPr txBox="1"/>
          <p:nvPr/>
        </p:nvSpPr>
        <p:spPr>
          <a:xfrm>
            <a:off x="487321" y="1859340"/>
            <a:ext cx="11217357" cy="1569660"/>
          </a:xfrm>
          <a:prstGeom prst="rect">
            <a:avLst/>
          </a:prstGeom>
          <a:noFill/>
        </p:spPr>
        <p:txBody>
          <a:bodyPr wrap="square" lIns="91440" tIns="45720" rIns="91440" bIns="45720" rtlCol="0" anchor="t">
            <a:spAutoFit/>
          </a:bodyPr>
          <a:lstStyle/>
          <a:p>
            <a:pPr marL="514350" indent="-514350">
              <a:buFont typeface="+mj-lt"/>
              <a:buAutoNum type="arabicPeriod"/>
            </a:pPr>
            <a:r>
              <a:rPr lang="en-GB" sz="3200">
                <a:latin typeface="Source Sans Pro"/>
                <a:ea typeface="Source Sans Pro"/>
              </a:rPr>
              <a:t>Any bottlenecks</a:t>
            </a:r>
          </a:p>
          <a:p>
            <a:pPr marL="514350" indent="-514350">
              <a:buFont typeface="+mj-lt"/>
              <a:buAutoNum type="arabicPeriod"/>
            </a:pPr>
            <a:r>
              <a:rPr lang="en-GB" sz="3200">
                <a:latin typeface="Source Sans Pro"/>
                <a:ea typeface="Source Sans Pro"/>
              </a:rPr>
              <a:t>Is the API suitable for your use case?</a:t>
            </a:r>
          </a:p>
          <a:p>
            <a:pPr marL="514350" indent="-514350">
              <a:buFont typeface="+mj-lt"/>
              <a:buAutoNum type="arabicPeriod"/>
            </a:pPr>
            <a:r>
              <a:rPr lang="en-GB" sz="3200">
                <a:latin typeface="Source Sans Pro"/>
                <a:ea typeface="Source Sans Pro"/>
              </a:rPr>
              <a:t>Any questions?</a:t>
            </a:r>
          </a:p>
        </p:txBody>
      </p:sp>
    </p:spTree>
    <p:extLst>
      <p:ext uri="{BB962C8B-B14F-4D97-AF65-F5344CB8AC3E}">
        <p14:creationId xmlns:p14="http://schemas.microsoft.com/office/powerpoint/2010/main" val="3235510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84" y="-393580"/>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1202" y="5491391"/>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7" name="TextBox 6">
            <a:extLst>
              <a:ext uri="{FF2B5EF4-FFF2-40B4-BE49-F238E27FC236}">
                <a16:creationId xmlns:a16="http://schemas.microsoft.com/office/drawing/2014/main" id="{A11F9A19-B1B1-446B-8FC7-26D44CDB4F21}"/>
              </a:ext>
            </a:extLst>
          </p:cNvPr>
          <p:cNvSpPr txBox="1"/>
          <p:nvPr/>
        </p:nvSpPr>
        <p:spPr>
          <a:xfrm>
            <a:off x="2748359" y="2026965"/>
            <a:ext cx="6096000" cy="1323439"/>
          </a:xfrm>
          <a:prstGeom prst="rect">
            <a:avLst/>
          </a:prstGeom>
          <a:noFill/>
        </p:spPr>
        <p:txBody>
          <a:bodyPr wrap="square" lIns="91440" tIns="45720" rIns="91440" bIns="45720" rtlCol="0" anchor="t">
            <a:spAutoFit/>
          </a:bodyPr>
          <a:lstStyle/>
          <a:p>
            <a:pPr algn="ctr"/>
            <a:r>
              <a:rPr lang="en-GB" sz="4000" b="1">
                <a:solidFill>
                  <a:srgbClr val="002E5F"/>
                </a:solidFill>
                <a:latin typeface="Source Sans Pro"/>
                <a:ea typeface="Source Sans Pro"/>
              </a:rPr>
              <a:t>10 – MINUTE BREAK</a:t>
            </a:r>
          </a:p>
          <a:p>
            <a:pPr algn="ctr"/>
            <a:endParaRPr lang="en-GB" sz="4000" b="1">
              <a:solidFill>
                <a:srgbClr val="002E5F"/>
              </a:solidFill>
              <a:latin typeface="Source Sans Pro"/>
              <a:ea typeface="Source Sans Pro"/>
            </a:endParaRPr>
          </a:p>
        </p:txBody>
      </p:sp>
    </p:spTree>
    <p:extLst>
      <p:ext uri="{BB962C8B-B14F-4D97-AF65-F5344CB8AC3E}">
        <p14:creationId xmlns:p14="http://schemas.microsoft.com/office/powerpoint/2010/main" val="2977736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84" y="-393580"/>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1202" y="5491391"/>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7" name="TextBox 6">
            <a:extLst>
              <a:ext uri="{FF2B5EF4-FFF2-40B4-BE49-F238E27FC236}">
                <a16:creationId xmlns:a16="http://schemas.microsoft.com/office/drawing/2014/main" id="{A11F9A19-B1B1-446B-8FC7-26D44CDB4F21}"/>
              </a:ext>
            </a:extLst>
          </p:cNvPr>
          <p:cNvSpPr txBox="1"/>
          <p:nvPr/>
        </p:nvSpPr>
        <p:spPr>
          <a:xfrm>
            <a:off x="-511764" y="302020"/>
            <a:ext cx="6096000" cy="707886"/>
          </a:xfrm>
          <a:prstGeom prst="rect">
            <a:avLst/>
          </a:prstGeom>
          <a:noFill/>
        </p:spPr>
        <p:txBody>
          <a:bodyPr wrap="square" lIns="91440" tIns="45720" rIns="91440" bIns="45720" rtlCol="0" anchor="t">
            <a:spAutoFit/>
          </a:bodyPr>
          <a:lstStyle/>
          <a:p>
            <a:pPr algn="ctr"/>
            <a:r>
              <a:rPr lang="en-GB" sz="4000" b="1">
                <a:solidFill>
                  <a:srgbClr val="002E5F"/>
                </a:solidFill>
                <a:latin typeface="Source Sans Pro"/>
                <a:ea typeface="Source Sans Pro"/>
              </a:rPr>
              <a:t>Practical exercise</a:t>
            </a:r>
          </a:p>
        </p:txBody>
      </p:sp>
      <p:sp>
        <p:nvSpPr>
          <p:cNvPr id="8" name="TextBox 7">
            <a:extLst>
              <a:ext uri="{FF2B5EF4-FFF2-40B4-BE49-F238E27FC236}">
                <a16:creationId xmlns:a16="http://schemas.microsoft.com/office/drawing/2014/main" id="{BB2CF66E-06D1-4396-A967-72B62EB4095C}"/>
              </a:ext>
            </a:extLst>
          </p:cNvPr>
          <p:cNvSpPr txBox="1"/>
          <p:nvPr/>
        </p:nvSpPr>
        <p:spPr>
          <a:xfrm>
            <a:off x="487321" y="2226346"/>
            <a:ext cx="11217357" cy="1569660"/>
          </a:xfrm>
          <a:prstGeom prst="rect">
            <a:avLst/>
          </a:prstGeom>
          <a:noFill/>
        </p:spPr>
        <p:txBody>
          <a:bodyPr wrap="square" lIns="91440" tIns="45720" rIns="91440" bIns="45720" rtlCol="0" anchor="t">
            <a:spAutoFit/>
          </a:bodyPr>
          <a:lstStyle/>
          <a:p>
            <a:pPr marL="514350" indent="-514350">
              <a:buFont typeface="Arial" panose="020B0604020202020204" pitchFamily="34" charset="0"/>
              <a:buChar char="•"/>
            </a:pPr>
            <a:r>
              <a:rPr lang="en-GB" sz="3200">
                <a:latin typeface="Source Sans Pro"/>
                <a:ea typeface="Source Sans Pro"/>
              </a:rPr>
              <a:t>Groups or pairs</a:t>
            </a:r>
          </a:p>
          <a:p>
            <a:pPr marL="514350" indent="-514350">
              <a:buFont typeface="Arial" panose="020B0604020202020204" pitchFamily="34" charset="0"/>
              <a:buChar char="•"/>
            </a:pPr>
            <a:r>
              <a:rPr lang="en-GB" sz="3200">
                <a:latin typeface="Source Sans Pro"/>
                <a:ea typeface="Source Sans Pro"/>
              </a:rPr>
              <a:t>Setup (2 notebooks open)</a:t>
            </a:r>
          </a:p>
          <a:p>
            <a:pPr marL="514350" indent="-514350">
              <a:buFont typeface="Arial" panose="020B0604020202020204" pitchFamily="34" charset="0"/>
              <a:buChar char="•"/>
            </a:pPr>
            <a:r>
              <a:rPr lang="en-GB" sz="3200">
                <a:latin typeface="Source Sans Pro"/>
                <a:ea typeface="Source Sans Pro"/>
              </a:rPr>
              <a:t>Guided walk through with Somya (notebook on screen)</a:t>
            </a:r>
          </a:p>
        </p:txBody>
      </p:sp>
      <p:sp>
        <p:nvSpPr>
          <p:cNvPr id="12" name="TextBox 11">
            <a:extLst>
              <a:ext uri="{FF2B5EF4-FFF2-40B4-BE49-F238E27FC236}">
                <a16:creationId xmlns:a16="http://schemas.microsoft.com/office/drawing/2014/main" id="{66F5E04C-FCBC-4A87-BFC1-A666966D6484}"/>
              </a:ext>
            </a:extLst>
          </p:cNvPr>
          <p:cNvSpPr txBox="1"/>
          <p:nvPr/>
        </p:nvSpPr>
        <p:spPr>
          <a:xfrm>
            <a:off x="612531" y="1011867"/>
            <a:ext cx="11749838" cy="461665"/>
          </a:xfrm>
          <a:prstGeom prst="rect">
            <a:avLst/>
          </a:prstGeom>
          <a:noFill/>
        </p:spPr>
        <p:txBody>
          <a:bodyPr wrap="square" lIns="91440" tIns="45720" rIns="91440" bIns="45720" rtlCol="0" anchor="t">
            <a:spAutoFit/>
          </a:bodyPr>
          <a:lstStyle/>
          <a:p>
            <a:r>
              <a:rPr lang="en-GB" sz="2400" b="1" i="1">
                <a:solidFill>
                  <a:srgbClr val="002E5F"/>
                </a:solidFill>
                <a:latin typeface="Source Sans Pro"/>
                <a:ea typeface="Source Sans Pro"/>
              </a:rPr>
              <a:t>Programmatically accessing a web API to collect data</a:t>
            </a:r>
          </a:p>
        </p:txBody>
      </p:sp>
    </p:spTree>
    <p:extLst>
      <p:ext uri="{BB962C8B-B14F-4D97-AF65-F5344CB8AC3E}">
        <p14:creationId xmlns:p14="http://schemas.microsoft.com/office/powerpoint/2010/main" val="3741887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84" y="-393580"/>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1202" y="5491391"/>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sp>
        <p:nvSpPr>
          <p:cNvPr id="7" name="TextBox 6">
            <a:extLst>
              <a:ext uri="{FF2B5EF4-FFF2-40B4-BE49-F238E27FC236}">
                <a16:creationId xmlns:a16="http://schemas.microsoft.com/office/drawing/2014/main" id="{A11F9A19-B1B1-446B-8FC7-26D44CDB4F21}"/>
              </a:ext>
            </a:extLst>
          </p:cNvPr>
          <p:cNvSpPr txBox="1"/>
          <p:nvPr/>
        </p:nvSpPr>
        <p:spPr>
          <a:xfrm>
            <a:off x="2715308" y="2386201"/>
            <a:ext cx="6096000" cy="707886"/>
          </a:xfrm>
          <a:prstGeom prst="rect">
            <a:avLst/>
          </a:prstGeom>
          <a:noFill/>
        </p:spPr>
        <p:txBody>
          <a:bodyPr wrap="square" lIns="91440" tIns="45720" rIns="91440" bIns="45720" rtlCol="0" anchor="t">
            <a:spAutoFit/>
          </a:bodyPr>
          <a:lstStyle/>
          <a:p>
            <a:pPr algn="ctr"/>
            <a:r>
              <a:rPr lang="en-GB" sz="4000" b="1">
                <a:solidFill>
                  <a:srgbClr val="002E5F"/>
                </a:solidFill>
                <a:latin typeface="Source Sans Pro"/>
                <a:ea typeface="Source Sans Pro"/>
              </a:rPr>
              <a:t>GITHUB repository</a:t>
            </a:r>
          </a:p>
        </p:txBody>
      </p:sp>
    </p:spTree>
    <p:extLst>
      <p:ext uri="{BB962C8B-B14F-4D97-AF65-F5344CB8AC3E}">
        <p14:creationId xmlns:p14="http://schemas.microsoft.com/office/powerpoint/2010/main" val="393070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8584" y="-393580"/>
            <a:ext cx="1542572" cy="1542572"/>
          </a:xfrm>
          <a:prstGeom prst="rect">
            <a:avLst/>
          </a:prstGeom>
        </p:spPr>
      </p:pic>
      <p:sp>
        <p:nvSpPr>
          <p:cNvPr id="9" name="Rectangle 8"/>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1202" y="5491391"/>
            <a:ext cx="1091326" cy="1091326"/>
          </a:xfrm>
          <a:prstGeom prst="rect">
            <a:avLst/>
          </a:prstGeom>
        </p:spPr>
      </p:pic>
      <p:sp>
        <p:nvSpPr>
          <p:cNvPr id="11" name="Rectangle 10"/>
          <p:cNvSpPr/>
          <p:nvPr/>
        </p:nvSpPr>
        <p:spPr>
          <a:xfrm>
            <a:off x="5058931" y="6400800"/>
            <a:ext cx="2074138" cy="369332"/>
          </a:xfrm>
          <a:prstGeom prst="rect">
            <a:avLst/>
          </a:prstGeom>
        </p:spPr>
        <p:txBody>
          <a:bodyPr wrap="square">
            <a:spAutoFit/>
          </a:bodyPr>
          <a:lstStyle/>
          <a:p>
            <a:r>
              <a:rPr lang="en-GB">
                <a:solidFill>
                  <a:srgbClr val="EB0E67"/>
                </a:solidFill>
                <a:latin typeface="Source Sans Pro" panose="020B0503030403020204" pitchFamily="34" charset="0"/>
              </a:rPr>
              <a:t>www.cdcs.ed.ac.uk</a:t>
            </a:r>
          </a:p>
        </p:txBody>
      </p:sp>
      <p:pic>
        <p:nvPicPr>
          <p:cNvPr id="3" name="Picture 2">
            <a:extLst>
              <a:ext uri="{FF2B5EF4-FFF2-40B4-BE49-F238E27FC236}">
                <a16:creationId xmlns:a16="http://schemas.microsoft.com/office/drawing/2014/main" id="{21838B4D-E775-4BE2-BC01-1A22C6493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8248" y="827287"/>
            <a:ext cx="4435504" cy="4435504"/>
          </a:xfrm>
          <a:prstGeom prst="rect">
            <a:avLst/>
          </a:prstGeom>
        </p:spPr>
      </p:pic>
    </p:spTree>
    <p:extLst>
      <p:ext uri="{BB962C8B-B14F-4D97-AF65-F5344CB8AC3E}">
        <p14:creationId xmlns:p14="http://schemas.microsoft.com/office/powerpoint/2010/main" val="4134015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61F4D12-9B37-4E84-84EB-02C075994D2E}"/>
              </a:ext>
            </a:extLst>
          </p:cNvPr>
          <p:cNvGrpSpPr/>
          <p:nvPr/>
        </p:nvGrpSpPr>
        <p:grpSpPr>
          <a:xfrm>
            <a:off x="1000844" y="887231"/>
            <a:ext cx="10076822" cy="5083538"/>
            <a:chOff x="1000844" y="887231"/>
            <a:chExt cx="10076822" cy="5083538"/>
          </a:xfrm>
        </p:grpSpPr>
        <p:pic>
          <p:nvPicPr>
            <p:cNvPr id="16" name="Picture 15">
              <a:extLst>
                <a:ext uri="{FF2B5EF4-FFF2-40B4-BE49-F238E27FC236}">
                  <a16:creationId xmlns:a16="http://schemas.microsoft.com/office/drawing/2014/main" id="{8DE7A0B6-7ACF-499D-B514-F906EF65E911}"/>
                </a:ext>
              </a:extLst>
            </p:cNvPr>
            <p:cNvPicPr>
              <a:picLocks noChangeAspect="1"/>
            </p:cNvPicPr>
            <p:nvPr/>
          </p:nvPicPr>
          <p:blipFill rotWithShape="1">
            <a:blip r:embed="rId3">
              <a:extLst>
                <a:ext uri="{28A0092B-C50C-407E-A947-70E740481C1C}">
                  <a14:useLocalDpi xmlns:a14="http://schemas.microsoft.com/office/drawing/2010/main" val="0"/>
                </a:ext>
              </a:extLst>
            </a:blip>
            <a:srcRect l="1928" t="5377" b="6667"/>
            <a:stretch/>
          </p:blipFill>
          <p:spPr>
            <a:xfrm>
              <a:off x="1000844" y="887231"/>
              <a:ext cx="10076822" cy="5083538"/>
            </a:xfrm>
            <a:prstGeom prst="rect">
              <a:avLst/>
            </a:prstGeom>
          </p:spPr>
        </p:pic>
        <p:sp>
          <p:nvSpPr>
            <p:cNvPr id="10" name="TextBox 9"/>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3" name="TextBox 12">
              <a:extLst>
                <a:ext uri="{FF2B5EF4-FFF2-40B4-BE49-F238E27FC236}">
                  <a16:creationId xmlns:a16="http://schemas.microsoft.com/office/drawing/2014/main" id="{E3594F6B-65E2-4924-9891-B356987E8ACC}"/>
                </a:ext>
              </a:extLst>
            </p:cNvPr>
            <p:cNvSpPr txBox="1"/>
            <p:nvPr/>
          </p:nvSpPr>
          <p:spPr>
            <a:xfrm>
              <a:off x="2092261" y="1185402"/>
              <a:ext cx="954993" cy="523220"/>
            </a:xfrm>
            <a:prstGeom prst="rect">
              <a:avLst/>
            </a:prstGeom>
            <a:noFill/>
          </p:spPr>
          <p:txBody>
            <a:bodyPr wrap="square" lIns="91440" tIns="45720" rIns="91440" bIns="45720" rtlCol="0" anchor="t">
              <a:spAutoFit/>
            </a:bodyPr>
            <a:lstStyle/>
            <a:p>
              <a:r>
                <a:rPr lang="en-GB" sz="2800" b="1">
                  <a:solidFill>
                    <a:srgbClr val="002E5F"/>
                  </a:solidFill>
                  <a:latin typeface="Source Sans Pro"/>
                  <a:ea typeface="Source Sans Pro"/>
                </a:rPr>
                <a:t>You</a:t>
              </a:r>
            </a:p>
          </p:txBody>
        </p:sp>
        <p:sp>
          <p:nvSpPr>
            <p:cNvPr id="14" name="TextBox 13">
              <a:extLst>
                <a:ext uri="{FF2B5EF4-FFF2-40B4-BE49-F238E27FC236}">
                  <a16:creationId xmlns:a16="http://schemas.microsoft.com/office/drawing/2014/main" id="{FD2FCA28-4EE4-4EC2-A73B-504A809983BA}"/>
                </a:ext>
              </a:extLst>
            </p:cNvPr>
            <p:cNvSpPr txBox="1"/>
            <p:nvPr/>
          </p:nvSpPr>
          <p:spPr>
            <a:xfrm>
              <a:off x="5574337" y="1259094"/>
              <a:ext cx="954993" cy="523220"/>
            </a:xfrm>
            <a:prstGeom prst="rect">
              <a:avLst/>
            </a:prstGeom>
            <a:noFill/>
          </p:spPr>
          <p:txBody>
            <a:bodyPr wrap="square" lIns="91440" tIns="45720" rIns="91440" bIns="45720" rtlCol="0" anchor="t">
              <a:spAutoFit/>
            </a:bodyPr>
            <a:lstStyle/>
            <a:p>
              <a:r>
                <a:rPr lang="en-GB" sz="2800" b="1">
                  <a:solidFill>
                    <a:schemeClr val="bg1"/>
                  </a:solidFill>
                  <a:latin typeface="Source Sans Pro"/>
                  <a:ea typeface="Source Sans Pro"/>
                </a:rPr>
                <a:t>API</a:t>
              </a:r>
            </a:p>
          </p:txBody>
        </p:sp>
        <p:sp>
          <p:nvSpPr>
            <p:cNvPr id="15" name="TextBox 14">
              <a:extLst>
                <a:ext uri="{FF2B5EF4-FFF2-40B4-BE49-F238E27FC236}">
                  <a16:creationId xmlns:a16="http://schemas.microsoft.com/office/drawing/2014/main" id="{4A9D3F73-8AE5-4E1D-9E91-0236FBCF1125}"/>
                </a:ext>
              </a:extLst>
            </p:cNvPr>
            <p:cNvSpPr txBox="1"/>
            <p:nvPr/>
          </p:nvSpPr>
          <p:spPr>
            <a:xfrm>
              <a:off x="8109460" y="1107577"/>
              <a:ext cx="2825315" cy="954107"/>
            </a:xfrm>
            <a:prstGeom prst="rect">
              <a:avLst/>
            </a:prstGeom>
            <a:noFill/>
          </p:spPr>
          <p:txBody>
            <a:bodyPr wrap="square" lIns="91440" tIns="45720" rIns="91440" bIns="45720" rtlCol="0" anchor="t">
              <a:spAutoFit/>
            </a:bodyPr>
            <a:lstStyle/>
            <a:p>
              <a:pPr algn="ctr"/>
              <a:r>
                <a:rPr lang="en-GB" sz="2800" b="1">
                  <a:solidFill>
                    <a:schemeClr val="bg1"/>
                  </a:solidFill>
                  <a:latin typeface="Source Sans Pro"/>
                  <a:ea typeface="Source Sans Pro"/>
                </a:rPr>
                <a:t>API Server/database</a:t>
              </a:r>
            </a:p>
          </p:txBody>
        </p:sp>
        <p:sp>
          <p:nvSpPr>
            <p:cNvPr id="17" name="TextBox 16">
              <a:extLst>
                <a:ext uri="{FF2B5EF4-FFF2-40B4-BE49-F238E27FC236}">
                  <a16:creationId xmlns:a16="http://schemas.microsoft.com/office/drawing/2014/main" id="{FF5768C0-2291-4BFD-BFF6-6EF831C3740E}"/>
                </a:ext>
              </a:extLst>
            </p:cNvPr>
            <p:cNvSpPr txBox="1"/>
            <p:nvPr/>
          </p:nvSpPr>
          <p:spPr>
            <a:xfrm>
              <a:off x="3430124" y="2030421"/>
              <a:ext cx="1628807" cy="923330"/>
            </a:xfrm>
            <a:prstGeom prst="rect">
              <a:avLst/>
            </a:prstGeom>
            <a:noFill/>
          </p:spPr>
          <p:txBody>
            <a:bodyPr wrap="square" lIns="91440" tIns="45720" rIns="91440" bIns="45720" rtlCol="0" anchor="t">
              <a:spAutoFit/>
            </a:bodyPr>
            <a:lstStyle/>
            <a:p>
              <a:pPr algn="ctr"/>
              <a:r>
                <a:rPr lang="en-GB" b="1" i="1">
                  <a:solidFill>
                    <a:srgbClr val="002E5F"/>
                  </a:solidFill>
                  <a:latin typeface="Source Sans Pro"/>
                  <a:ea typeface="Source Sans Pro"/>
                </a:rPr>
                <a:t>Make a request</a:t>
              </a:r>
            </a:p>
            <a:p>
              <a:pPr algn="ctr"/>
              <a:r>
                <a:rPr lang="en-GB" b="1" i="1">
                  <a:solidFill>
                    <a:srgbClr val="002E5F"/>
                  </a:solidFill>
                  <a:latin typeface="Source Sans Pro"/>
                  <a:ea typeface="Source Sans Pro"/>
                </a:rPr>
                <a:t>GET</a:t>
              </a:r>
            </a:p>
          </p:txBody>
        </p:sp>
        <p:sp>
          <p:nvSpPr>
            <p:cNvPr id="18" name="TextBox 17">
              <a:extLst>
                <a:ext uri="{FF2B5EF4-FFF2-40B4-BE49-F238E27FC236}">
                  <a16:creationId xmlns:a16="http://schemas.microsoft.com/office/drawing/2014/main" id="{D1FE7398-AFA3-47E0-980E-16FBD6A18FC5}"/>
                </a:ext>
              </a:extLst>
            </p:cNvPr>
            <p:cNvSpPr txBox="1"/>
            <p:nvPr/>
          </p:nvSpPr>
          <p:spPr>
            <a:xfrm>
              <a:off x="3430124" y="3802344"/>
              <a:ext cx="1628807" cy="646331"/>
            </a:xfrm>
            <a:prstGeom prst="rect">
              <a:avLst/>
            </a:prstGeom>
            <a:noFill/>
          </p:spPr>
          <p:txBody>
            <a:bodyPr wrap="square" lIns="91440" tIns="45720" rIns="91440" bIns="45720" rtlCol="0" anchor="t">
              <a:spAutoFit/>
            </a:bodyPr>
            <a:lstStyle/>
            <a:p>
              <a:pPr algn="ctr"/>
              <a:r>
                <a:rPr lang="en-GB" b="1" i="1">
                  <a:solidFill>
                    <a:srgbClr val="002E5F"/>
                  </a:solidFill>
                  <a:latin typeface="Source Sans Pro"/>
                  <a:ea typeface="Source Sans Pro"/>
                </a:rPr>
                <a:t>Get a response</a:t>
              </a:r>
            </a:p>
          </p:txBody>
        </p:sp>
        <p:sp>
          <p:nvSpPr>
            <p:cNvPr id="19" name="TextBox 18">
              <a:extLst>
                <a:ext uri="{FF2B5EF4-FFF2-40B4-BE49-F238E27FC236}">
                  <a16:creationId xmlns:a16="http://schemas.microsoft.com/office/drawing/2014/main" id="{5A3044FD-195B-48AF-9655-23D3B0E8A6CF}"/>
                </a:ext>
              </a:extLst>
            </p:cNvPr>
            <p:cNvSpPr txBox="1"/>
            <p:nvPr/>
          </p:nvSpPr>
          <p:spPr>
            <a:xfrm>
              <a:off x="6949662" y="3679476"/>
              <a:ext cx="1628807" cy="646331"/>
            </a:xfrm>
            <a:prstGeom prst="rect">
              <a:avLst/>
            </a:prstGeom>
            <a:noFill/>
          </p:spPr>
          <p:txBody>
            <a:bodyPr wrap="square" lIns="91440" tIns="45720" rIns="91440" bIns="45720" rtlCol="0" anchor="t">
              <a:spAutoFit/>
            </a:bodyPr>
            <a:lstStyle/>
            <a:p>
              <a:pPr algn="ctr"/>
              <a:r>
                <a:rPr lang="en-GB" b="1" i="1">
                  <a:solidFill>
                    <a:srgbClr val="002E5F"/>
                  </a:solidFill>
                  <a:latin typeface="Source Sans Pro"/>
                  <a:ea typeface="Source Sans Pro"/>
                </a:rPr>
                <a:t>Protocols&amp; conditions</a:t>
              </a:r>
            </a:p>
          </p:txBody>
        </p:sp>
      </p:grpSp>
      <p:sp>
        <p:nvSpPr>
          <p:cNvPr id="7" name="Rectangle 6"/>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1" name="TextBox 10"/>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2D15DF5F-93AE-4377-AF1F-CCBA1D363EFE}"/>
              </a:ext>
            </a:extLst>
          </p:cNvPr>
          <p:cNvSpPr txBox="1"/>
          <p:nvPr/>
        </p:nvSpPr>
        <p:spPr>
          <a:xfrm>
            <a:off x="327332" y="182732"/>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Introduction</a:t>
            </a:r>
          </a:p>
        </p:txBody>
      </p:sp>
      <p:sp>
        <p:nvSpPr>
          <p:cNvPr id="3" name="TextBox 2">
            <a:extLst>
              <a:ext uri="{FF2B5EF4-FFF2-40B4-BE49-F238E27FC236}">
                <a16:creationId xmlns:a16="http://schemas.microsoft.com/office/drawing/2014/main" id="{F7748C50-F139-A86C-47CC-24FB8429FD9C}"/>
              </a:ext>
            </a:extLst>
          </p:cNvPr>
          <p:cNvSpPr txBox="1"/>
          <p:nvPr/>
        </p:nvSpPr>
        <p:spPr>
          <a:xfrm>
            <a:off x="4309861" y="628430"/>
            <a:ext cx="9302150" cy="400110"/>
          </a:xfrm>
          <a:prstGeom prst="rect">
            <a:avLst/>
          </a:prstGeom>
          <a:noFill/>
        </p:spPr>
        <p:txBody>
          <a:bodyPr wrap="square" lIns="91440" tIns="45720" rIns="91440" bIns="45720" rtlCol="0" anchor="t">
            <a:spAutoFit/>
          </a:bodyPr>
          <a:lstStyle/>
          <a:p>
            <a:r>
              <a:rPr lang="en-GB" sz="2000" b="1">
                <a:solidFill>
                  <a:srgbClr val="002E5F"/>
                </a:solidFill>
                <a:latin typeface="Source Sans Pro"/>
                <a:ea typeface="Source Sans Pro"/>
              </a:rPr>
              <a:t>Application Programming Interface</a:t>
            </a:r>
            <a:endParaRPr lang="en-US" sz="2000">
              <a:ea typeface="Calibri"/>
              <a:cs typeface="Calibri"/>
            </a:endParaRPr>
          </a:p>
        </p:txBody>
      </p:sp>
    </p:spTree>
    <p:extLst>
      <p:ext uri="{BB962C8B-B14F-4D97-AF65-F5344CB8AC3E}">
        <p14:creationId xmlns:p14="http://schemas.microsoft.com/office/powerpoint/2010/main" val="313927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p:cNvSpPr txBox="1"/>
          <p:nvPr/>
        </p:nvSpPr>
        <p:spPr>
          <a:xfrm>
            <a:off x="6265154" y="2023220"/>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p:cNvSpPr txBox="1"/>
          <p:nvPr/>
        </p:nvSpPr>
        <p:spPr>
          <a:xfrm>
            <a:off x="105814"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2D15DF5F-93AE-4377-AF1F-CCBA1D363EFE}"/>
              </a:ext>
            </a:extLst>
          </p:cNvPr>
          <p:cNvSpPr txBox="1"/>
          <p:nvPr/>
        </p:nvSpPr>
        <p:spPr>
          <a:xfrm>
            <a:off x="327332" y="182732"/>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API Types &amp; uses</a:t>
            </a:r>
          </a:p>
        </p:txBody>
      </p:sp>
      <p:sp>
        <p:nvSpPr>
          <p:cNvPr id="3" name="TextBox 2">
            <a:extLst>
              <a:ext uri="{FF2B5EF4-FFF2-40B4-BE49-F238E27FC236}">
                <a16:creationId xmlns:a16="http://schemas.microsoft.com/office/drawing/2014/main" id="{6B0AC3BE-2E10-C9E0-60C1-65A7C275B089}"/>
              </a:ext>
            </a:extLst>
          </p:cNvPr>
          <p:cNvSpPr txBox="1"/>
          <p:nvPr/>
        </p:nvSpPr>
        <p:spPr>
          <a:xfrm>
            <a:off x="336972" y="827249"/>
            <a:ext cx="60753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open sans pro"/>
                <a:ea typeface="Calibri"/>
                <a:cs typeface="Calibri"/>
              </a:rPr>
              <a:t>Are </a:t>
            </a:r>
            <a:r>
              <a:rPr lang="en-US" sz="2000">
                <a:latin typeface="Source Sans Pro"/>
                <a:ea typeface="Calibri"/>
                <a:cs typeface="Calibri"/>
              </a:rPr>
              <a:t>they</a:t>
            </a:r>
            <a:r>
              <a:rPr lang="en-US" sz="2000">
                <a:latin typeface="open sans pro"/>
                <a:ea typeface="Calibri"/>
                <a:cs typeface="Calibri"/>
              </a:rPr>
              <a:t> open? public? Private? Internal?</a:t>
            </a:r>
            <a:endParaRPr lang="en-US" sz="2000">
              <a:latin typeface="open sans pro"/>
            </a:endParaRPr>
          </a:p>
        </p:txBody>
      </p:sp>
      <p:sp>
        <p:nvSpPr>
          <p:cNvPr id="4" name="TextBox 3">
            <a:extLst>
              <a:ext uri="{FF2B5EF4-FFF2-40B4-BE49-F238E27FC236}">
                <a16:creationId xmlns:a16="http://schemas.microsoft.com/office/drawing/2014/main" id="{423222D4-33D4-1437-23FE-80D728209707}"/>
              </a:ext>
            </a:extLst>
          </p:cNvPr>
          <p:cNvSpPr txBox="1"/>
          <p:nvPr/>
        </p:nvSpPr>
        <p:spPr>
          <a:xfrm>
            <a:off x="3956517" y="2094189"/>
            <a:ext cx="2079357" cy="646331"/>
          </a:xfrm>
          <a:prstGeom prst="rect">
            <a:avLst/>
          </a:prstGeom>
          <a:noFill/>
        </p:spPr>
        <p:txBody>
          <a:bodyPr wrap="square" lIns="91440" tIns="45720" rIns="91440" bIns="45720" rtlCol="0" anchor="t">
            <a:spAutoFit/>
          </a:bodyPr>
          <a:lstStyle/>
          <a:p>
            <a:r>
              <a:rPr lang="en-GB" sz="3600" b="1" err="1">
                <a:solidFill>
                  <a:srgbClr val="002E5F"/>
                </a:solidFill>
                <a:latin typeface="Source Sans Pro"/>
                <a:ea typeface="Source Sans Pro"/>
              </a:rPr>
              <a:t>GraphQL</a:t>
            </a:r>
            <a:endParaRPr lang="en-US" err="1"/>
          </a:p>
        </p:txBody>
      </p:sp>
      <p:sp>
        <p:nvSpPr>
          <p:cNvPr id="5" name="TextBox 4">
            <a:extLst>
              <a:ext uri="{FF2B5EF4-FFF2-40B4-BE49-F238E27FC236}">
                <a16:creationId xmlns:a16="http://schemas.microsoft.com/office/drawing/2014/main" id="{51754377-0B4D-D78E-50B0-B76E439225E9}"/>
              </a:ext>
            </a:extLst>
          </p:cNvPr>
          <p:cNvSpPr txBox="1"/>
          <p:nvPr/>
        </p:nvSpPr>
        <p:spPr>
          <a:xfrm>
            <a:off x="3982347" y="2907848"/>
            <a:ext cx="2079357"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SQL</a:t>
            </a:r>
            <a:endParaRPr lang="en-US"/>
          </a:p>
        </p:txBody>
      </p:sp>
      <p:sp>
        <p:nvSpPr>
          <p:cNvPr id="6" name="TextBox 5">
            <a:extLst>
              <a:ext uri="{FF2B5EF4-FFF2-40B4-BE49-F238E27FC236}">
                <a16:creationId xmlns:a16="http://schemas.microsoft.com/office/drawing/2014/main" id="{143FDE28-7943-A041-D2F1-FF90CE6BB32E}"/>
              </a:ext>
            </a:extLst>
          </p:cNvPr>
          <p:cNvSpPr txBox="1"/>
          <p:nvPr/>
        </p:nvSpPr>
        <p:spPr>
          <a:xfrm>
            <a:off x="3982347" y="3695680"/>
            <a:ext cx="2079357"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REST</a:t>
            </a:r>
            <a:endParaRPr lang="en-US"/>
          </a:p>
        </p:txBody>
      </p:sp>
      <p:sp>
        <p:nvSpPr>
          <p:cNvPr id="13" name="TextBox 12">
            <a:extLst>
              <a:ext uri="{FF2B5EF4-FFF2-40B4-BE49-F238E27FC236}">
                <a16:creationId xmlns:a16="http://schemas.microsoft.com/office/drawing/2014/main" id="{5B77E688-D992-B479-4F65-3E02EB418A20}"/>
              </a:ext>
            </a:extLst>
          </p:cNvPr>
          <p:cNvSpPr txBox="1"/>
          <p:nvPr/>
        </p:nvSpPr>
        <p:spPr>
          <a:xfrm>
            <a:off x="5997127" y="3695680"/>
            <a:ext cx="2079357"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Mongo</a:t>
            </a:r>
            <a:endParaRPr lang="en-US"/>
          </a:p>
        </p:txBody>
      </p:sp>
      <p:sp>
        <p:nvSpPr>
          <p:cNvPr id="14" name="TextBox 13">
            <a:extLst>
              <a:ext uri="{FF2B5EF4-FFF2-40B4-BE49-F238E27FC236}">
                <a16:creationId xmlns:a16="http://schemas.microsoft.com/office/drawing/2014/main" id="{DF3362C1-E1F3-6310-3EA3-CA6AED972DBB}"/>
              </a:ext>
            </a:extLst>
          </p:cNvPr>
          <p:cNvSpPr txBox="1"/>
          <p:nvPr/>
        </p:nvSpPr>
        <p:spPr>
          <a:xfrm>
            <a:off x="5971295" y="2907849"/>
            <a:ext cx="2079357"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SOAP</a:t>
            </a:r>
            <a:endParaRPr lang="en-US"/>
          </a:p>
        </p:txBody>
      </p:sp>
      <p:sp>
        <p:nvSpPr>
          <p:cNvPr id="15" name="TextBox 14">
            <a:extLst>
              <a:ext uri="{FF2B5EF4-FFF2-40B4-BE49-F238E27FC236}">
                <a16:creationId xmlns:a16="http://schemas.microsoft.com/office/drawing/2014/main" id="{B02A55DC-75A4-5FCB-88B0-776DD2E5E637}"/>
              </a:ext>
            </a:extLst>
          </p:cNvPr>
          <p:cNvSpPr txBox="1"/>
          <p:nvPr/>
        </p:nvSpPr>
        <p:spPr>
          <a:xfrm>
            <a:off x="5971296" y="2094188"/>
            <a:ext cx="2079357"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SPARQL</a:t>
            </a:r>
            <a:endParaRPr lang="en-US"/>
          </a:p>
        </p:txBody>
      </p:sp>
      <p:sp>
        <p:nvSpPr>
          <p:cNvPr id="16" name="TextBox 15">
            <a:extLst>
              <a:ext uri="{FF2B5EF4-FFF2-40B4-BE49-F238E27FC236}">
                <a16:creationId xmlns:a16="http://schemas.microsoft.com/office/drawing/2014/main" id="{4B7C8EB1-D428-0E18-1C96-88DF3665D45B}"/>
              </a:ext>
            </a:extLst>
          </p:cNvPr>
          <p:cNvSpPr txBox="1"/>
          <p:nvPr/>
        </p:nvSpPr>
        <p:spPr>
          <a:xfrm>
            <a:off x="322594" y="1330456"/>
            <a:ext cx="60753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ource Sans Pro"/>
                <a:ea typeface="Calibri"/>
                <a:cs typeface="Calibri"/>
              </a:rPr>
              <a:t>Differing architectures in how these are setup</a:t>
            </a:r>
            <a:endParaRPr lang="en-US" sz="2000">
              <a:latin typeface="Source Sans Pro"/>
              <a:ea typeface="Source Sans Pro"/>
            </a:endParaRPr>
          </a:p>
        </p:txBody>
      </p:sp>
    </p:spTree>
    <p:extLst>
      <p:ext uri="{BB962C8B-B14F-4D97-AF65-F5344CB8AC3E}">
        <p14:creationId xmlns:p14="http://schemas.microsoft.com/office/powerpoint/2010/main" val="2535469291"/>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2D15DF5F-93AE-4377-AF1F-CCBA1D363EFE}"/>
              </a:ext>
            </a:extLst>
          </p:cNvPr>
          <p:cNvSpPr txBox="1"/>
          <p:nvPr/>
        </p:nvSpPr>
        <p:spPr>
          <a:xfrm>
            <a:off x="327332" y="308820"/>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HTTPS and the web...</a:t>
            </a:r>
          </a:p>
        </p:txBody>
      </p:sp>
      <p:sp>
        <p:nvSpPr>
          <p:cNvPr id="2" name="TextBox 1">
            <a:extLst>
              <a:ext uri="{FF2B5EF4-FFF2-40B4-BE49-F238E27FC236}">
                <a16:creationId xmlns:a16="http://schemas.microsoft.com/office/drawing/2014/main" id="{4F846A5F-DA29-4CBB-9425-CF8D4515BBBE}"/>
              </a:ext>
            </a:extLst>
          </p:cNvPr>
          <p:cNvSpPr txBox="1"/>
          <p:nvPr/>
        </p:nvSpPr>
        <p:spPr>
          <a:xfrm>
            <a:off x="327332" y="1183751"/>
            <a:ext cx="5673687" cy="400110"/>
          </a:xfrm>
          <a:prstGeom prst="rect">
            <a:avLst/>
          </a:prstGeom>
          <a:noFill/>
        </p:spPr>
        <p:txBody>
          <a:bodyPr wrap="square" lIns="91440" tIns="45720" rIns="91440" bIns="45720" rtlCol="0" anchor="t">
            <a:spAutoFit/>
          </a:bodyPr>
          <a:lstStyle/>
          <a:p>
            <a:r>
              <a:rPr lang="en-GB" sz="2000">
                <a:latin typeface="Source Sans Pro"/>
                <a:ea typeface="Source Sans Pro"/>
              </a:rPr>
              <a:t>Working with a URLs</a:t>
            </a:r>
            <a:endParaRPr lang="en-GB" sz="200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65937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0DD24B-BEE8-41FA-8DAB-5ADCDD16FADA}"/>
              </a:ext>
            </a:extLst>
          </p:cNvPr>
          <p:cNvPicPr>
            <a:picLocks noChangeAspect="1"/>
          </p:cNvPicPr>
          <p:nvPr/>
        </p:nvPicPr>
        <p:blipFill>
          <a:blip r:embed="rId3"/>
          <a:stretch>
            <a:fillRect/>
          </a:stretch>
        </p:blipFill>
        <p:spPr>
          <a:xfrm>
            <a:off x="929828" y="1773314"/>
            <a:ext cx="4891652" cy="3256168"/>
          </a:xfrm>
          <a:prstGeom prst="rect">
            <a:avLst/>
          </a:prstGeom>
          <a:ln w="3175">
            <a:solidFill>
              <a:schemeClr val="tx1"/>
            </a:solidFill>
          </a:ln>
        </p:spPr>
      </p:pic>
      <p:pic>
        <p:nvPicPr>
          <p:cNvPr id="7" name="Picture 6">
            <a:extLst>
              <a:ext uri="{FF2B5EF4-FFF2-40B4-BE49-F238E27FC236}">
                <a16:creationId xmlns:a16="http://schemas.microsoft.com/office/drawing/2014/main" id="{E515DBBA-F226-420D-AA48-0334BEF7A41C}"/>
              </a:ext>
            </a:extLst>
          </p:cNvPr>
          <p:cNvPicPr>
            <a:picLocks noChangeAspect="1"/>
          </p:cNvPicPr>
          <p:nvPr/>
        </p:nvPicPr>
        <p:blipFill>
          <a:blip r:embed="rId4"/>
          <a:stretch>
            <a:fillRect/>
          </a:stretch>
        </p:blipFill>
        <p:spPr>
          <a:xfrm>
            <a:off x="5982617" y="1773314"/>
            <a:ext cx="5279555" cy="3349529"/>
          </a:xfrm>
          <a:prstGeom prst="rect">
            <a:avLst/>
          </a:prstGeom>
        </p:spPr>
      </p:pic>
    </p:spTree>
    <p:extLst>
      <p:ext uri="{BB962C8B-B14F-4D97-AF65-F5344CB8AC3E}">
        <p14:creationId xmlns:p14="http://schemas.microsoft.com/office/powerpoint/2010/main" val="1123288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2D15DF5F-93AE-4377-AF1F-CCBA1D363EFE}"/>
              </a:ext>
            </a:extLst>
          </p:cNvPr>
          <p:cNvSpPr txBox="1"/>
          <p:nvPr/>
        </p:nvSpPr>
        <p:spPr>
          <a:xfrm>
            <a:off x="327332" y="182732"/>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Discussion</a:t>
            </a:r>
          </a:p>
        </p:txBody>
      </p:sp>
      <p:sp>
        <p:nvSpPr>
          <p:cNvPr id="13" name="TextBox 12">
            <a:extLst>
              <a:ext uri="{FF2B5EF4-FFF2-40B4-BE49-F238E27FC236}">
                <a16:creationId xmlns:a16="http://schemas.microsoft.com/office/drawing/2014/main" id="{630DD7AE-5629-47D8-B58C-C4A2B5D1BCB1}"/>
              </a:ext>
            </a:extLst>
          </p:cNvPr>
          <p:cNvSpPr txBox="1"/>
          <p:nvPr/>
        </p:nvSpPr>
        <p:spPr>
          <a:xfrm>
            <a:off x="3048000" y="2144003"/>
            <a:ext cx="6096000" cy="1200329"/>
          </a:xfrm>
          <a:prstGeom prst="rect">
            <a:avLst/>
          </a:prstGeom>
          <a:noFill/>
        </p:spPr>
        <p:txBody>
          <a:bodyPr wrap="square" lIns="91440" tIns="45720" rIns="91440" bIns="45720" rtlCol="0" anchor="t">
            <a:spAutoFit/>
          </a:bodyPr>
          <a:lstStyle/>
          <a:p>
            <a:pPr algn="ctr"/>
            <a:r>
              <a:rPr lang="en-GB" sz="3600" b="1" dirty="0">
                <a:solidFill>
                  <a:srgbClr val="002E5F"/>
                </a:solidFill>
                <a:latin typeface="Source Sans Pro"/>
                <a:ea typeface="Source Sans Pro"/>
              </a:rPr>
              <a:t>What are your main goals &amp; interest in API</a:t>
            </a:r>
          </a:p>
        </p:txBody>
      </p:sp>
    </p:spTree>
    <p:extLst>
      <p:ext uri="{BB962C8B-B14F-4D97-AF65-F5344CB8AC3E}">
        <p14:creationId xmlns:p14="http://schemas.microsoft.com/office/powerpoint/2010/main" val="1368567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73BD-D79B-D9CE-6478-95BE067666E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7FE1A54-A6EB-0F68-BC01-F891AA0042CB}"/>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50E8B3B-1E76-8831-6C5E-9B91CA09C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933CA388-FD4B-A091-CFC0-B5CE3AEC407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a:extLst>
              <a:ext uri="{FF2B5EF4-FFF2-40B4-BE49-F238E27FC236}">
                <a16:creationId xmlns:a16="http://schemas.microsoft.com/office/drawing/2014/main" id="{71EB9F88-C74A-CBFD-B1BB-A2D9956F3A3B}"/>
              </a:ext>
            </a:extLst>
          </p:cNvPr>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a:extLst>
              <a:ext uri="{FF2B5EF4-FFF2-40B4-BE49-F238E27FC236}">
                <a16:creationId xmlns:a16="http://schemas.microsoft.com/office/drawing/2014/main" id="{3455D599-1294-474E-2866-E23B55D6EB23}"/>
              </a:ext>
            </a:extLst>
          </p:cNvPr>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67842811-97F1-8EDF-9DF8-013477454F94}"/>
              </a:ext>
            </a:extLst>
          </p:cNvPr>
          <p:cNvSpPr txBox="1"/>
          <p:nvPr/>
        </p:nvSpPr>
        <p:spPr>
          <a:xfrm>
            <a:off x="327332" y="182732"/>
            <a:ext cx="6096000" cy="646331"/>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GUI </a:t>
            </a:r>
            <a:endParaRPr lang="en-US"/>
          </a:p>
        </p:txBody>
      </p:sp>
      <p:sp>
        <p:nvSpPr>
          <p:cNvPr id="2" name="TextBox 1">
            <a:extLst>
              <a:ext uri="{FF2B5EF4-FFF2-40B4-BE49-F238E27FC236}">
                <a16:creationId xmlns:a16="http://schemas.microsoft.com/office/drawing/2014/main" id="{28427A7D-6714-EA24-A292-28958C1DE317}"/>
              </a:ext>
            </a:extLst>
          </p:cNvPr>
          <p:cNvSpPr txBox="1"/>
          <p:nvPr/>
        </p:nvSpPr>
        <p:spPr>
          <a:xfrm>
            <a:off x="408836" y="1092071"/>
            <a:ext cx="11046759"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Roboto"/>
                <a:ea typeface="Roboto"/>
                <a:cs typeface="Roboto"/>
              </a:rPr>
              <a:t>Different from an API: A GUI is a visual interface that allows users to interact with </a:t>
            </a:r>
            <a:r>
              <a:rPr lang="en-GB" sz="2000" dirty="0">
                <a:latin typeface="Source Sans Pro"/>
                <a:ea typeface="Roboto"/>
                <a:cs typeface="Roboto"/>
              </a:rPr>
              <a:t>applications</a:t>
            </a:r>
            <a:r>
              <a:rPr lang="en-GB" sz="2000" dirty="0">
                <a:latin typeface="Roboto"/>
                <a:ea typeface="Roboto"/>
                <a:cs typeface="Roboto"/>
              </a:rPr>
              <a:t> using elements like windows, buttons, and menus. </a:t>
            </a:r>
            <a:endParaRPr lang="en-US" sz="2000" dirty="0">
              <a:latin typeface="Calibri" panose="020F0502020204030204"/>
              <a:ea typeface="Calibri" panose="020F0502020204030204"/>
              <a:cs typeface="Calibri" panose="020F0502020204030204"/>
            </a:endParaRPr>
          </a:p>
          <a:p>
            <a:endParaRPr lang="en-GB" sz="2000" dirty="0">
              <a:latin typeface="Roboto"/>
              <a:ea typeface="Roboto"/>
              <a:cs typeface="Roboto"/>
            </a:endParaRPr>
          </a:p>
          <a:p>
            <a:r>
              <a:rPr lang="en-GB" sz="2000" dirty="0">
                <a:latin typeface="Roboto"/>
                <a:ea typeface="Roboto"/>
                <a:cs typeface="Roboto"/>
              </a:rPr>
              <a:t>Designed to be intuitive and user-friendly, enabling real-time data manipulation and interaction</a:t>
            </a:r>
            <a:endParaRPr lang="en-US" sz="2000">
              <a:latin typeface="Calibri" panose="020F0502020204030204"/>
              <a:ea typeface="Calibri"/>
              <a:cs typeface="Calibri"/>
            </a:endParaRPr>
          </a:p>
          <a:p>
            <a:endParaRPr lang="en-GB" sz="2000" dirty="0">
              <a:latin typeface="Roboto"/>
              <a:ea typeface="Roboto"/>
              <a:cs typeface="Roboto"/>
            </a:endParaRPr>
          </a:p>
          <a:p>
            <a:r>
              <a:rPr lang="en-GB" sz="2000" dirty="0">
                <a:latin typeface="Roboto"/>
                <a:ea typeface="Roboto"/>
                <a:cs typeface="Roboto"/>
              </a:rPr>
              <a:t>Interactive and Platform Specific</a:t>
            </a:r>
          </a:p>
          <a:p>
            <a:endParaRPr lang="en-GB" sz="2000" dirty="0">
              <a:latin typeface="Roboto"/>
              <a:ea typeface="Roboto"/>
              <a:cs typeface="Roboto"/>
            </a:endParaRPr>
          </a:p>
          <a:p>
            <a:r>
              <a:rPr lang="en-GB" sz="2000" dirty="0">
                <a:latin typeface="Roboto"/>
                <a:ea typeface="Roboto"/>
                <a:cs typeface="Roboto"/>
              </a:rPr>
              <a:t>Require minimal programming skill – Often used to make initial assessments</a:t>
            </a:r>
          </a:p>
        </p:txBody>
      </p:sp>
    </p:spTree>
    <p:extLst>
      <p:ext uri="{BB962C8B-B14F-4D97-AF65-F5344CB8AC3E}">
        <p14:creationId xmlns:p14="http://schemas.microsoft.com/office/powerpoint/2010/main" val="64468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4337" y="5397937"/>
            <a:ext cx="1091326" cy="1091326"/>
          </a:xfrm>
          <a:prstGeom prst="rect">
            <a:avLst/>
          </a:prstGeom>
        </p:spPr>
      </p:pic>
      <p:sp>
        <p:nvSpPr>
          <p:cNvPr id="9" name="Rectangle 8"/>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p:cNvSpPr txBox="1"/>
          <p:nvPr/>
        </p:nvSpPr>
        <p:spPr>
          <a:xfrm>
            <a:off x="6949662" y="1597017"/>
            <a:ext cx="1107996" cy="1200329"/>
          </a:xfrm>
          <a:prstGeom prst="rect">
            <a:avLst/>
          </a:prstGeom>
          <a:noFill/>
        </p:spPr>
        <p:txBody>
          <a:bodyPr wrap="none" lIns="91440" tIns="45720" rIns="91440" bIns="45720" rtlCol="0" anchor="t">
            <a:spAutoFit/>
          </a:bodyPr>
          <a:lstStyle/>
          <a:p>
            <a:endParaRPr lang="en-GB">
              <a:solidFill>
                <a:srgbClr val="002E5F"/>
              </a:solidFill>
              <a:latin typeface="Integral CF Bold" panose="00000800000000000000" pitchFamily="50" charset="0"/>
            </a:endParaRPr>
          </a:p>
          <a:p>
            <a:endParaRPr lang="en-GB">
              <a:solidFill>
                <a:srgbClr val="002E5F"/>
              </a:solidFill>
              <a:latin typeface="Integral CF Bold" panose="00000800000000000000" pitchFamily="50" charset="0"/>
            </a:endParaRPr>
          </a:p>
          <a:p>
            <a:r>
              <a:rPr lang="en-GB">
                <a:solidFill>
                  <a:srgbClr val="002E5F"/>
                </a:solidFill>
              </a:rPr>
              <a:t>	</a:t>
            </a:r>
            <a:endParaRPr lang="en-GB" i="1">
              <a:solidFill>
                <a:srgbClr val="002E5F"/>
              </a:solidFill>
              <a:cs typeface="Calibri" panose="020F0502020204030204"/>
            </a:endParaRPr>
          </a:p>
          <a:p>
            <a:r>
              <a:rPr lang="en-GB">
                <a:solidFill>
                  <a:srgbClr val="002E5F"/>
                </a:solidFill>
                <a:latin typeface="Integral CF Bold" panose="00000800000000000000" pitchFamily="50" charset="0"/>
              </a:rPr>
              <a:t> </a:t>
            </a:r>
          </a:p>
        </p:txBody>
      </p:sp>
      <p:sp>
        <p:nvSpPr>
          <p:cNvPr id="11" name="TextBox 10"/>
          <p:cNvSpPr txBox="1"/>
          <p:nvPr/>
        </p:nvSpPr>
        <p:spPr>
          <a:xfrm>
            <a:off x="234967" y="1966349"/>
            <a:ext cx="184731" cy="646331"/>
          </a:xfrm>
          <a:prstGeom prst="rect">
            <a:avLst/>
          </a:prstGeom>
          <a:noFill/>
        </p:spPr>
        <p:txBody>
          <a:bodyPr wrap="none" rtlCol="0">
            <a:spAutoFit/>
          </a:bodyPr>
          <a:lstStyle/>
          <a:p>
            <a:endParaRPr lang="en-GB">
              <a:solidFill>
                <a:srgbClr val="002E5F"/>
              </a:solidFill>
              <a:latin typeface="Source Sans Pro" panose="020B0503030403020204" pitchFamily="34" charset="0"/>
            </a:endParaRPr>
          </a:p>
          <a:p>
            <a:endParaRPr lang="en-GB">
              <a:solidFill>
                <a:srgbClr val="002E5F"/>
              </a:solidFill>
              <a:latin typeface="Source Sans Pro" panose="020B0503030403020204" pitchFamily="34" charset="0"/>
            </a:endParaRPr>
          </a:p>
        </p:txBody>
      </p:sp>
      <p:sp>
        <p:nvSpPr>
          <p:cNvPr id="12" name="TextBox 11">
            <a:extLst>
              <a:ext uri="{FF2B5EF4-FFF2-40B4-BE49-F238E27FC236}">
                <a16:creationId xmlns:a16="http://schemas.microsoft.com/office/drawing/2014/main" id="{2D15DF5F-93AE-4377-AF1F-CCBA1D363EFE}"/>
              </a:ext>
            </a:extLst>
          </p:cNvPr>
          <p:cNvSpPr txBox="1"/>
          <p:nvPr/>
        </p:nvSpPr>
        <p:spPr>
          <a:xfrm>
            <a:off x="327332" y="396688"/>
            <a:ext cx="4982798" cy="1200329"/>
          </a:xfrm>
          <a:prstGeom prst="rect">
            <a:avLst/>
          </a:prstGeom>
          <a:noFill/>
        </p:spPr>
        <p:txBody>
          <a:bodyPr wrap="square" lIns="91440" tIns="45720" rIns="91440" bIns="45720" rtlCol="0" anchor="t">
            <a:spAutoFit/>
          </a:bodyPr>
          <a:lstStyle/>
          <a:p>
            <a:r>
              <a:rPr lang="en-GB" sz="3600" b="1">
                <a:solidFill>
                  <a:srgbClr val="002E5F"/>
                </a:solidFill>
                <a:latin typeface="Source Sans Pro"/>
                <a:ea typeface="Source Sans Pro"/>
              </a:rPr>
              <a:t>Understanding documentation for APIs</a:t>
            </a:r>
          </a:p>
        </p:txBody>
      </p:sp>
      <p:sp>
        <p:nvSpPr>
          <p:cNvPr id="2" name="TextBox 1">
            <a:extLst>
              <a:ext uri="{FF2B5EF4-FFF2-40B4-BE49-F238E27FC236}">
                <a16:creationId xmlns:a16="http://schemas.microsoft.com/office/drawing/2014/main" id="{C38050C9-8A03-D1F0-3C65-73A214B128B2}"/>
              </a:ext>
            </a:extLst>
          </p:cNvPr>
          <p:cNvSpPr txBox="1"/>
          <p:nvPr/>
        </p:nvSpPr>
        <p:spPr>
          <a:xfrm>
            <a:off x="360739" y="1727017"/>
            <a:ext cx="7111914" cy="3477875"/>
          </a:xfrm>
          <a:prstGeom prst="rect">
            <a:avLst/>
          </a:prstGeom>
          <a:noFill/>
        </p:spPr>
        <p:txBody>
          <a:bodyPr wrap="square" lIns="91440" tIns="45720" rIns="91440" bIns="45720" rtlCol="0" anchor="t">
            <a:spAutoFit/>
          </a:bodyPr>
          <a:lstStyle/>
          <a:p>
            <a:r>
              <a:rPr lang="en-GB" sz="2000" dirty="0">
                <a:solidFill>
                  <a:srgbClr val="002E5F"/>
                </a:solidFill>
                <a:ea typeface="+mn-lt"/>
                <a:cs typeface="+mn-lt"/>
              </a:rPr>
              <a:t>The user manual for an application programming interface. </a:t>
            </a:r>
            <a:br>
              <a:rPr lang="en-GB" sz="2000" dirty="0">
                <a:solidFill>
                  <a:srgbClr val="002E5F"/>
                </a:solidFill>
                <a:latin typeface="Calibri"/>
                <a:ea typeface="Calibri"/>
                <a:cs typeface="Calibri"/>
              </a:rPr>
            </a:br>
            <a:br>
              <a:rPr lang="en-GB" sz="2000" dirty="0">
                <a:solidFill>
                  <a:srgbClr val="002E5F"/>
                </a:solidFill>
                <a:latin typeface="Calibri"/>
                <a:ea typeface="Calibri"/>
                <a:cs typeface="Calibri"/>
              </a:rPr>
            </a:br>
            <a:r>
              <a:rPr lang="en-GB" sz="2000" dirty="0">
                <a:solidFill>
                  <a:srgbClr val="002E5F"/>
                </a:solidFill>
                <a:latin typeface="Source Sans Pro"/>
                <a:ea typeface="Source Sans Pro"/>
                <a:cs typeface="Calibri"/>
              </a:rPr>
              <a:t>Each API has a </a:t>
            </a:r>
            <a:r>
              <a:rPr lang="en-GB" sz="2000" b="1" dirty="0">
                <a:solidFill>
                  <a:srgbClr val="002E5F"/>
                </a:solidFill>
                <a:latin typeface="Source Sans Pro"/>
                <a:ea typeface="Source Sans Pro"/>
                <a:cs typeface="Calibri"/>
              </a:rPr>
              <a:t>controlled</a:t>
            </a:r>
            <a:r>
              <a:rPr lang="en-GB" sz="2000" b="1" dirty="0">
                <a:solidFill>
                  <a:srgbClr val="002E5F"/>
                </a:solidFill>
                <a:latin typeface="Source Sans Pro"/>
                <a:ea typeface="Source Sans Pro"/>
              </a:rPr>
              <a:t> vocabulary</a:t>
            </a:r>
            <a:r>
              <a:rPr lang="en-GB" sz="2000" dirty="0">
                <a:solidFill>
                  <a:srgbClr val="002E5F"/>
                </a:solidFill>
                <a:latin typeface="Source Sans Pro"/>
                <a:ea typeface="Source Sans Pro"/>
              </a:rPr>
              <a:t>, but differs between them</a:t>
            </a:r>
          </a:p>
          <a:p>
            <a:endParaRPr lang="en-GB" sz="2000" dirty="0">
              <a:solidFill>
                <a:srgbClr val="002E5F"/>
              </a:solidFill>
              <a:latin typeface="Source Sans Pro"/>
              <a:ea typeface="Source Sans Pro"/>
              <a:cs typeface="Calibri"/>
            </a:endParaRPr>
          </a:p>
          <a:p>
            <a:r>
              <a:rPr lang="en-GB" sz="2000" dirty="0">
                <a:solidFill>
                  <a:srgbClr val="002E5F"/>
                </a:solidFill>
                <a:latin typeface="Source Sans Pro"/>
                <a:ea typeface="Source Sans Pro"/>
                <a:cs typeface="Calibri"/>
              </a:rPr>
              <a:t>Instructions are clear, and updated</a:t>
            </a:r>
          </a:p>
          <a:p>
            <a:endParaRPr lang="en-GB" sz="2000" dirty="0">
              <a:solidFill>
                <a:srgbClr val="002E5F"/>
              </a:solidFill>
              <a:latin typeface="Source Sans Pro"/>
              <a:ea typeface="Source Sans Pro"/>
              <a:cs typeface="Calibri"/>
            </a:endParaRPr>
          </a:p>
          <a:p>
            <a:r>
              <a:rPr lang="en-GB" sz="2000" dirty="0">
                <a:solidFill>
                  <a:srgbClr val="002E5F"/>
                </a:solidFill>
                <a:latin typeface="Source Sans Pro"/>
                <a:ea typeface="Source Sans Pro"/>
                <a:cs typeface="Calibri"/>
              </a:rPr>
              <a:t>Specific R and Python projects also have documentation for specific APIs</a:t>
            </a:r>
          </a:p>
          <a:p>
            <a:endParaRPr lang="en-GB" sz="2000" b="1" dirty="0">
              <a:solidFill>
                <a:srgbClr val="002E5F"/>
              </a:solidFill>
              <a:latin typeface="Source Sans Pro"/>
              <a:ea typeface="Source Sans Pro"/>
              <a:cs typeface="Calibri"/>
            </a:endParaRPr>
          </a:p>
          <a:p>
            <a:endParaRPr lang="en-GB" sz="2000" b="1" dirty="0">
              <a:solidFill>
                <a:srgbClr val="002E5F"/>
              </a:solidFill>
              <a:latin typeface="Source Sans Pro"/>
              <a:ea typeface="Source Sans Pro"/>
              <a:cs typeface="Calibri"/>
            </a:endParaRPr>
          </a:p>
          <a:p>
            <a:endParaRPr lang="en-GB" sz="2000" b="1" dirty="0">
              <a:solidFill>
                <a:srgbClr val="002E5F"/>
              </a:solidFill>
              <a:latin typeface="Source Sans Pro"/>
              <a:ea typeface="Source Sans Pro"/>
              <a:cs typeface="Calibri"/>
            </a:endParaRPr>
          </a:p>
        </p:txBody>
      </p:sp>
    </p:spTree>
    <p:extLst>
      <p:ext uri="{BB962C8B-B14F-4D97-AF65-F5344CB8AC3E}">
        <p14:creationId xmlns:p14="http://schemas.microsoft.com/office/powerpoint/2010/main" val="3898963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4cecb87-7127-4cec-8ade-f39cabdda460">
      <Terms xmlns="http://schemas.microsoft.com/office/infopath/2007/PartnerControls"/>
    </lcf76f155ced4ddcb4097134ff3c332f>
    <TaxCatchAll xmlns="e0533433-c614-42f1-a6db-1e117b426f00" xsi:nil="true"/>
    <Thumbnail xmlns="a4cecb87-7127-4cec-8ade-f39cabdda46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F3C4344107B142896AFF4BAB57AEE6" ma:contentTypeVersion="20" ma:contentTypeDescription="Create a new document." ma:contentTypeScope="" ma:versionID="71c782f3f71fdc15523e92abceb85cb2">
  <xsd:schema xmlns:xsd="http://www.w3.org/2001/XMLSchema" xmlns:xs="http://www.w3.org/2001/XMLSchema" xmlns:p="http://schemas.microsoft.com/office/2006/metadata/properties" xmlns:ns2="a4cecb87-7127-4cec-8ade-f39cabdda460" xmlns:ns3="e0533433-c614-42f1-a6db-1e117b426f00" targetNamespace="http://schemas.microsoft.com/office/2006/metadata/properties" ma:root="true" ma:fieldsID="b9bb859351553e463199851a3f4450ef" ns2:_="" ns3:_="">
    <xsd:import namespace="a4cecb87-7127-4cec-8ade-f39cabdda460"/>
    <xsd:import namespace="e0533433-c614-42f1-a6db-1e117b426f0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humbnail"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cecb87-7127-4cec-8ade-f39cabdda4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4eff52-6b6d-4e5f-a3b0-187f185b1db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humbnail" ma:index="26" nillable="true" ma:displayName="Thumbnail" ma:format="Thumbnail" ma:internalName="Thumbnail">
      <xsd:simpleType>
        <xsd:restriction base="dms:Unknown"/>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533433-c614-42f1-a6db-1e117b426f0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e52b77c-496f-4984-9256-af5fcad5ff1d}" ma:internalName="TaxCatchAll" ma:showField="CatchAllData" ma:web="e0533433-c614-42f1-a6db-1e117b426f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FA59BC-CBBA-42CD-8476-A69FA17DEB33}">
  <ds:schemaRefs>
    <ds:schemaRef ds:uri="a4cecb87-7127-4cec-8ade-f39cabdda460"/>
    <ds:schemaRef ds:uri="e0533433-c614-42f1-a6db-1e117b426f0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093F290-8818-47BF-B6AA-E11B6BDEC086}">
  <ds:schemaRefs>
    <ds:schemaRef ds:uri="a4cecb87-7127-4cec-8ade-f39cabdda460"/>
    <ds:schemaRef ds:uri="e0533433-c614-42f1-a6db-1e117b426f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4EF80F7-0B9A-4CE5-9AE8-3D93976412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24</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MICHIELIN Lucia</dc:creator>
  <cp:revision>105</cp:revision>
  <dcterms:created xsi:type="dcterms:W3CDTF">2020-12-14T07:57:59Z</dcterms:created>
  <dcterms:modified xsi:type="dcterms:W3CDTF">2025-11-21T17:39:17Z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0x010100ADF3C4344107B142896AFF4BAB57AEE6</vt:lpwstr>
  </property>
  <property fmtid="{D5CDD505-2E9C-101B-9397-08002B2CF9AE}" pid="3" name="MediaServiceImageTags">
    <vt:lpwstr/>
  </property>
</Properties>
</file>